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129.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32.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tags/tag1.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Default Extension="wdp" ContentType="image/vnd.ms-photo"/>
  <Override PartName="/ppt/slides/slide119.xml" ContentType="application/vnd.openxmlformats-officedocument.presentationml.slide+xml"/>
  <Override PartName="/ppt/slideLayouts/slideLayout10.xml" ContentType="application/vnd.openxmlformats-officedocument.presentationml.slideLayout+xml"/>
  <Default Extension="gif" ContentType="image/gif"/>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117.xml" ContentType="application/vnd.openxmlformats-officedocument.presentationml.slide+xml"/>
  <Override PartName="/ppt/slides/slide126.xml" ContentType="application/vnd.openxmlformats-officedocument.presentationml.slide+xml"/>
  <Override PartName="/ppt/slides/slide128.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ppt/slides/slide124.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Layouts/slideLayout9.xml" ContentType="application/vnd.openxmlformats-officedocument.presentationml.slideLayou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6" r:id="rId1"/>
  </p:sldMasterIdLst>
  <p:notesMasterIdLst>
    <p:notesMasterId r:id="rId135"/>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4" r:id="rId34"/>
    <p:sldId id="290" r:id="rId35"/>
    <p:sldId id="381" r:id="rId36"/>
    <p:sldId id="291" r:id="rId37"/>
    <p:sldId id="292" r:id="rId38"/>
    <p:sldId id="293" r:id="rId39"/>
    <p:sldId id="295" r:id="rId40"/>
    <p:sldId id="296" r:id="rId41"/>
    <p:sldId id="382" r:id="rId42"/>
    <p:sldId id="297" r:id="rId43"/>
    <p:sldId id="298" r:id="rId44"/>
    <p:sldId id="299" r:id="rId45"/>
    <p:sldId id="300" r:id="rId46"/>
    <p:sldId id="301" r:id="rId47"/>
    <p:sldId id="302" r:id="rId48"/>
    <p:sldId id="303" r:id="rId49"/>
    <p:sldId id="304" r:id="rId50"/>
    <p:sldId id="306" r:id="rId51"/>
    <p:sldId id="308" r:id="rId52"/>
    <p:sldId id="310" r:id="rId53"/>
    <p:sldId id="312" r:id="rId54"/>
    <p:sldId id="313" r:id="rId55"/>
    <p:sldId id="314" r:id="rId56"/>
    <p:sldId id="315" r:id="rId57"/>
    <p:sldId id="316" r:id="rId58"/>
    <p:sldId id="383" r:id="rId59"/>
    <p:sldId id="317" r:id="rId60"/>
    <p:sldId id="384" r:id="rId61"/>
    <p:sldId id="318" r:id="rId62"/>
    <p:sldId id="319" r:id="rId63"/>
    <p:sldId id="320" r:id="rId64"/>
    <p:sldId id="322" r:id="rId65"/>
    <p:sldId id="323" r:id="rId66"/>
    <p:sldId id="324" r:id="rId67"/>
    <p:sldId id="326" r:id="rId68"/>
    <p:sldId id="385" r:id="rId69"/>
    <p:sldId id="395" r:id="rId70"/>
    <p:sldId id="327" r:id="rId71"/>
    <p:sldId id="328" r:id="rId72"/>
    <p:sldId id="329" r:id="rId73"/>
    <p:sldId id="330" r:id="rId74"/>
    <p:sldId id="331" r:id="rId75"/>
    <p:sldId id="386" r:id="rId76"/>
    <p:sldId id="332" r:id="rId77"/>
    <p:sldId id="333" r:id="rId78"/>
    <p:sldId id="334" r:id="rId79"/>
    <p:sldId id="335" r:id="rId80"/>
    <p:sldId id="336" r:id="rId81"/>
    <p:sldId id="400" r:id="rId82"/>
    <p:sldId id="338" r:id="rId83"/>
    <p:sldId id="339" r:id="rId84"/>
    <p:sldId id="388" r:id="rId85"/>
    <p:sldId id="340" r:id="rId86"/>
    <p:sldId id="341" r:id="rId87"/>
    <p:sldId id="389" r:id="rId88"/>
    <p:sldId id="342" r:id="rId89"/>
    <p:sldId id="343" r:id="rId90"/>
    <p:sldId id="344" r:id="rId91"/>
    <p:sldId id="392" r:id="rId92"/>
    <p:sldId id="393" r:id="rId93"/>
    <p:sldId id="347" r:id="rId94"/>
    <p:sldId id="348" r:id="rId95"/>
    <p:sldId id="345" r:id="rId96"/>
    <p:sldId id="390" r:id="rId97"/>
    <p:sldId id="394" r:id="rId98"/>
    <p:sldId id="346" r:id="rId99"/>
    <p:sldId id="349" r:id="rId100"/>
    <p:sldId id="399" r:id="rId101"/>
    <p:sldId id="350" r:id="rId102"/>
    <p:sldId id="351" r:id="rId103"/>
    <p:sldId id="353" r:id="rId104"/>
    <p:sldId id="396" r:id="rId105"/>
    <p:sldId id="354" r:id="rId106"/>
    <p:sldId id="355" r:id="rId107"/>
    <p:sldId id="356" r:id="rId108"/>
    <p:sldId id="397" r:id="rId109"/>
    <p:sldId id="357" r:id="rId110"/>
    <p:sldId id="358" r:id="rId111"/>
    <p:sldId id="359" r:id="rId112"/>
    <p:sldId id="398" r:id="rId113"/>
    <p:sldId id="360" r:id="rId114"/>
    <p:sldId id="361" r:id="rId115"/>
    <p:sldId id="362" r:id="rId116"/>
    <p:sldId id="363" r:id="rId117"/>
    <p:sldId id="364" r:id="rId118"/>
    <p:sldId id="365" r:id="rId119"/>
    <p:sldId id="367" r:id="rId120"/>
    <p:sldId id="366" r:id="rId121"/>
    <p:sldId id="368" r:id="rId122"/>
    <p:sldId id="369" r:id="rId123"/>
    <p:sldId id="370" r:id="rId124"/>
    <p:sldId id="371" r:id="rId125"/>
    <p:sldId id="372" r:id="rId126"/>
    <p:sldId id="373" r:id="rId127"/>
    <p:sldId id="374" r:id="rId128"/>
    <p:sldId id="375" r:id="rId129"/>
    <p:sldId id="376" r:id="rId130"/>
    <p:sldId id="377" r:id="rId131"/>
    <p:sldId id="378" r:id="rId132"/>
    <p:sldId id="379" r:id="rId133"/>
    <p:sldId id="380" r:id="rId134"/>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943" autoAdjust="0"/>
  </p:normalViewPr>
  <p:slideViewPr>
    <p:cSldViewPr>
      <p:cViewPr>
        <p:scale>
          <a:sx n="100" d="100"/>
          <a:sy n="100" d="100"/>
        </p:scale>
        <p:origin x="-288" y="-13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s>
</file>

<file path=ppt/media/hdphoto1.wdp>
</file>

<file path=ppt/media/image1.jpeg>
</file>

<file path=ppt/media/image10.jpeg>
</file>

<file path=ppt/media/image11.jpeg>
</file>

<file path=ppt/media/image12.png>
</file>

<file path=ppt/media/image13.jpeg>
</file>

<file path=ppt/media/image14.jpeg>
</file>

<file path=ppt/media/image15.jpeg>
</file>

<file path=ppt/media/image16.gif>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jpeg>
</file>

<file path=ppt/media/image28.png>
</file>

<file path=ppt/media/image29.png>
</file>

<file path=ppt/media/image3.png>
</file>

<file path=ppt/media/image30.jpeg>
</file>

<file path=ppt/media/image31.png>
</file>

<file path=ppt/media/image32.jpeg>
</file>

<file path=ppt/media/image33.jpeg>
</file>

<file path=ppt/media/image34.jpeg>
</file>

<file path=ppt/media/image35.jpeg>
</file>

<file path=ppt/media/image36.png>
</file>

<file path=ppt/media/image37.gif>
</file>

<file path=ppt/media/image38.jpeg>
</file>

<file path=ppt/media/image39.jpeg>
</file>

<file path=ppt/media/image4.jpeg>
</file>

<file path=ppt/media/image40.png>
</file>

<file path=ppt/media/image41.jpeg>
</file>

<file path=ppt/media/image42.png>
</file>

<file path=ppt/media/image43.jpeg>
</file>

<file path=ppt/media/image44.png>
</file>

<file path=ppt/media/image45.png>
</file>

<file path=ppt/media/image46.jpeg>
</file>

<file path=ppt/media/image47.jpeg>
</file>

<file path=ppt/media/image48.jpeg>
</file>

<file path=ppt/media/image49.jpeg>
</file>

<file path=ppt/media/image5.jpeg>
</file>

<file path=ppt/media/image50.png>
</file>

<file path=ppt/media/image51.png>
</file>

<file path=ppt/media/image52.png>
</file>

<file path=ppt/media/image53.jpeg>
</file>

<file path=ppt/media/image54.jpeg>
</file>

<file path=ppt/media/image55.jpeg>
</file>

<file path=ppt/media/image56.png>
</file>

<file path=ppt/media/image57.png>
</file>

<file path=ppt/media/image58.png>
</file>

<file path=ppt/media/image59.png>
</file>

<file path=ppt/media/image6.png>
</file>

<file path=ppt/media/image60.jpeg>
</file>

<file path=ppt/media/image61.jpeg>
</file>

<file path=ppt/media/image62.jpeg>
</file>

<file path=ppt/media/image63.png>
</file>

<file path=ppt/media/image64.jpeg>
</file>

<file path=ppt/media/image65.jpeg>
</file>

<file path=ppt/media/image66.jpeg>
</file>

<file path=ppt/media/image67.jpeg>
</file>

<file path=ppt/media/image68.jpeg>
</file>

<file path=ppt/media/image69.jpeg>
</file>

<file path=ppt/media/image7.png>
</file>

<file path=ppt/media/image70.jpeg>
</file>

<file path=ppt/media/image71.png>
</file>

<file path=ppt/media/image72.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B544F2-C619-4FB4-9A21-BB058E60F1D9}" type="datetimeFigureOut">
              <a:rPr lang="ru-RU" smtClean="0"/>
              <a:pPr/>
              <a:t>29.10.2014</a:t>
            </a:fld>
            <a:endParaRPr lang="ru-RU"/>
          </a:p>
        </p:txBody>
      </p:sp>
      <p:sp>
        <p:nvSpPr>
          <p:cNvPr id="4" name="Образ слайда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615AB5-5867-48DD-ABEF-91F70283BAF7}" type="slidenum">
              <a:rPr lang="ru-RU" smtClean="0"/>
              <a:pPr/>
              <a:t>‹#›</a:t>
            </a:fld>
            <a:endParaRPr lang="ru-RU"/>
          </a:p>
        </p:txBody>
      </p:sp>
    </p:spTree>
    <p:extLst>
      <p:ext uri="{BB962C8B-B14F-4D97-AF65-F5344CB8AC3E}">
        <p14:creationId xmlns="" xmlns:p14="http://schemas.microsoft.com/office/powerpoint/2010/main" val="2292576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4A615AB5-5867-48DD-ABEF-91F70283BAF7}" type="slidenum">
              <a:rPr lang="ru-RU" smtClean="0"/>
              <a:pPr/>
              <a:t>8</a:t>
            </a:fld>
            <a:endParaRPr lang="ru-RU"/>
          </a:p>
        </p:txBody>
      </p:sp>
    </p:spTree>
    <p:extLst>
      <p:ext uri="{BB962C8B-B14F-4D97-AF65-F5344CB8AC3E}">
        <p14:creationId xmlns="" xmlns:p14="http://schemas.microsoft.com/office/powerpoint/2010/main" val="2746451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8" name="TextBox 7"/>
          <p:cNvSpPr txBox="1"/>
          <p:nvPr/>
        </p:nvSpPr>
        <p:spPr>
          <a:xfrm>
            <a:off x="1828800" y="3159760"/>
            <a:ext cx="457200" cy="1034129"/>
          </a:xfrm>
          <a:prstGeom prst="rect">
            <a:avLst/>
          </a:prstGeom>
          <a:noFill/>
        </p:spPr>
        <p:txBody>
          <a:bodyPr wrap="square" lIns="0" tIns="9144" rIns="0" bIns="9144" rtlCol="0" anchor="ctr"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2" name="Title 1"/>
          <p:cNvSpPr>
            <a:spLocks noGrp="1"/>
          </p:cNvSpPr>
          <p:nvPr>
            <p:ph type="ctrTitle"/>
          </p:nvPr>
        </p:nvSpPr>
        <p:spPr>
          <a:xfrm>
            <a:off x="777240" y="1219200"/>
            <a:ext cx="7543800" cy="2152650"/>
          </a:xfrm>
        </p:spPr>
        <p:txBody>
          <a:bodyPr>
            <a:noAutofit/>
          </a:bodyPr>
          <a:lstStyle>
            <a:lvl1pPr>
              <a:defRPr sz="6000">
                <a:solidFill>
                  <a:schemeClr val="tx1"/>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2133600" y="3375491"/>
            <a:ext cx="6172200" cy="685800"/>
          </a:xfrm>
        </p:spPr>
        <p:txBody>
          <a:bodyPr anchor="ct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15" name="Date Placeholder 14"/>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6" name="Slide Number Placeholder 15"/>
          <p:cNvSpPr>
            <a:spLocks noGrp="1"/>
          </p:cNvSpPr>
          <p:nvPr>
            <p:ph type="sldNum" sz="quarter" idx="11"/>
          </p:nvPr>
        </p:nvSpPr>
        <p:spPr/>
        <p:txBody>
          <a:bodyPr/>
          <a:lstStyle/>
          <a:p>
            <a:fld id="{725C68B6-61C2-468F-89AB-4B9F7531AA68}" type="slidenum">
              <a:rPr lang="ru-RU" smtClean="0"/>
              <a:pPr/>
              <a:t>‹#›</a:t>
            </a:fld>
            <a:endParaRPr lang="ru-RU"/>
          </a:p>
        </p:txBody>
      </p:sp>
      <p:sp>
        <p:nvSpPr>
          <p:cNvPr id="17" name="Footer Placeholder 16"/>
          <p:cNvSpPr>
            <a:spLocks noGrp="1"/>
          </p:cNvSpPr>
          <p:nvPr>
            <p:ph type="ftr" sz="quarter" idx="12"/>
          </p:nvPr>
        </p:nvSpPr>
        <p:spPr/>
        <p:txBody>
          <a:bodyPr/>
          <a:lstStyle/>
          <a:p>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2133600" y="685801"/>
            <a:ext cx="5791200" cy="3505199"/>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09600" y="609601"/>
            <a:ext cx="2133600" cy="51816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2895600" y="685801"/>
            <a:ext cx="5029200" cy="45720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Заголовок и объект">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13" name="Title 12"/>
          <p:cNvSpPr>
            <a:spLocks noGrp="1"/>
          </p:cNvSpPr>
          <p:nvPr>
            <p:ph type="title"/>
          </p:nvPr>
        </p:nvSpPr>
        <p:spPr/>
        <p:txBody>
          <a:bodyPr/>
          <a:lstStyle/>
          <a:p>
            <a:r>
              <a:rPr lang="ru-RU" smtClean="0"/>
              <a:t>Образец заголовка</a:t>
            </a:r>
            <a:endParaRPr lang="en-US"/>
          </a:p>
        </p:txBody>
      </p:sp>
      <p:sp>
        <p:nvSpPr>
          <p:cNvPr id="14" name="Date Placeholder 13"/>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5" name="Slide Number Placeholder 14"/>
          <p:cNvSpPr>
            <a:spLocks noGrp="1"/>
          </p:cNvSpPr>
          <p:nvPr>
            <p:ph type="sldNum" sz="quarter" idx="11"/>
          </p:nvPr>
        </p:nvSpPr>
        <p:spPr/>
        <p:txBody>
          <a:bodyPr/>
          <a:lstStyle/>
          <a:p>
            <a:fld id="{725C68B6-61C2-468F-89AB-4B9F7531AA68}" type="slidenum">
              <a:rPr lang="ru-RU" smtClean="0"/>
              <a:pPr/>
              <a:t>‹#›</a:t>
            </a:fld>
            <a:endParaRPr lang="ru-RU"/>
          </a:p>
        </p:txBody>
      </p:sp>
      <p:sp>
        <p:nvSpPr>
          <p:cNvPr id="16" name="Footer Placeholder 15"/>
          <p:cNvSpPr>
            <a:spLocks noGrp="1"/>
          </p:cNvSpPr>
          <p:nvPr>
            <p:ph type="ftr" sz="quarter" idx="12"/>
          </p:nvPr>
        </p:nvSpPr>
        <p:spPr/>
        <p:txBody>
          <a:bodyPr/>
          <a:lstStyle/>
          <a:p>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spTree>
      <p:nvGrpSpPr>
        <p:cNvPr id="1" name=""/>
        <p:cNvGrpSpPr/>
        <p:nvPr/>
      </p:nvGrpSpPr>
      <p:grpSpPr>
        <a:xfrm>
          <a:off x="0" y="0"/>
          <a:ext cx="0" cy="0"/>
          <a:chOff x="0" y="0"/>
          <a:chExt cx="0" cy="0"/>
        </a:xfrm>
      </p:grpSpPr>
      <p:sp>
        <p:nvSpPr>
          <p:cNvPr id="8" name="TextBox 7"/>
          <p:cNvSpPr txBox="1"/>
          <p:nvPr/>
        </p:nvSpPr>
        <p:spPr>
          <a:xfrm>
            <a:off x="4267200" y="4074497"/>
            <a:ext cx="457200" cy="1015663"/>
          </a:xfrm>
          <a:prstGeom prst="rect">
            <a:avLst/>
          </a:prstGeom>
          <a:noFill/>
        </p:spPr>
        <p:txBody>
          <a:bodyPr wrap="square" lIns="0" tIns="0" rIns="0" bIns="0" rtlCol="0" anchor="t"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3" name="Text Placeholder 2"/>
          <p:cNvSpPr>
            <a:spLocks noGrp="1"/>
          </p:cNvSpPr>
          <p:nvPr>
            <p:ph type="body" idx="1"/>
          </p:nvPr>
        </p:nvSpPr>
        <p:spPr>
          <a:xfrm>
            <a:off x="4572000" y="4267368"/>
            <a:ext cx="3733800" cy="731520"/>
          </a:xfrm>
        </p:spPr>
        <p:txBody>
          <a:bodyPr anchor="ctr">
            <a:normAutofit/>
          </a:bodyPr>
          <a:lstStyle>
            <a:lvl1pPr marL="0" indent="0">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12" name="Date Placeholder 11"/>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3" name="Slide Number Placeholder 12"/>
          <p:cNvSpPr>
            <a:spLocks noGrp="1"/>
          </p:cNvSpPr>
          <p:nvPr>
            <p:ph type="sldNum" sz="quarter" idx="11"/>
          </p:nvPr>
        </p:nvSpPr>
        <p:spPr/>
        <p:txBody>
          <a:bodyPr/>
          <a:lstStyle/>
          <a:p>
            <a:fld id="{725C68B6-61C2-468F-89AB-4B9F7531AA68}" type="slidenum">
              <a:rPr lang="ru-RU" smtClean="0"/>
              <a:pPr/>
              <a:t>‹#›</a:t>
            </a:fld>
            <a:endParaRPr lang="ru-RU"/>
          </a:p>
        </p:txBody>
      </p:sp>
      <p:sp>
        <p:nvSpPr>
          <p:cNvPr id="14" name="Footer Placeholder 13"/>
          <p:cNvSpPr>
            <a:spLocks noGrp="1"/>
          </p:cNvSpPr>
          <p:nvPr>
            <p:ph type="ftr" sz="quarter" idx="12"/>
          </p:nvPr>
        </p:nvSpPr>
        <p:spPr/>
        <p:txBody>
          <a:bodyPr/>
          <a:lstStyle/>
          <a:p>
            <a:endParaRPr lang="ru-RU"/>
          </a:p>
        </p:txBody>
      </p:sp>
      <p:sp>
        <p:nvSpPr>
          <p:cNvPr id="4" name="Title 3"/>
          <p:cNvSpPr>
            <a:spLocks noGrp="1"/>
          </p:cNvSpPr>
          <p:nvPr>
            <p:ph type="title"/>
          </p:nvPr>
        </p:nvSpPr>
        <p:spPr>
          <a:xfrm>
            <a:off x="2286000" y="1905000"/>
            <a:ext cx="6035040" cy="2350008"/>
          </a:xfrm>
        </p:spPr>
        <p:txBody>
          <a:bodyPr/>
          <a:lstStyle>
            <a:lvl1pPr marL="0" algn="l" defTabSz="914400" rtl="0" eaLnBrk="1" latinLnBrk="0" hangingPunct="1">
              <a:spcBef>
                <a:spcPct val="0"/>
              </a:spcBef>
              <a:buNone/>
              <a:defRPr lang="en-US" sz="5400" b="0" kern="1200" cap="none" dirty="0" smtClean="0">
                <a:solidFill>
                  <a:schemeClr val="tx1"/>
                </a:solidFill>
                <a:effectLst>
                  <a:outerShdw blurRad="38100" dist="38100" dir="2700000" algn="tl">
                    <a:srgbClr val="000000">
                      <a:alpha val="43137"/>
                    </a:srgbClr>
                  </a:outerShdw>
                </a:effectLst>
                <a:latin typeface="+mj-lt"/>
                <a:ea typeface="+mj-ea"/>
                <a:cs typeface="+mj-cs"/>
              </a:defRPr>
            </a:lvl1pPr>
          </a:lstStyle>
          <a:p>
            <a:r>
              <a:rPr lang="ru-RU" smtClean="0"/>
              <a:t>Образец заголовка</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Два объекта">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9" name="Slide Number Placeholder 8"/>
          <p:cNvSpPr>
            <a:spLocks noGrp="1"/>
          </p:cNvSpPr>
          <p:nvPr>
            <p:ph type="sldNum" sz="quarter" idx="11"/>
          </p:nvPr>
        </p:nvSpPr>
        <p:spPr/>
        <p:txBody>
          <a:bodyPr/>
          <a:lstStyle/>
          <a:p>
            <a:fld id="{725C68B6-61C2-468F-89AB-4B9F7531AA68}" type="slidenum">
              <a:rPr lang="ru-RU" smtClean="0"/>
              <a:pPr/>
              <a:t>‹#›</a:t>
            </a:fld>
            <a:endParaRPr lang="ru-RU"/>
          </a:p>
        </p:txBody>
      </p:sp>
      <p:sp>
        <p:nvSpPr>
          <p:cNvPr id="10" name="Footer Placeholder 9"/>
          <p:cNvSpPr>
            <a:spLocks noGrp="1"/>
          </p:cNvSpPr>
          <p:nvPr>
            <p:ph type="ftr" sz="quarter" idx="12"/>
          </p:nvPr>
        </p:nvSpPr>
        <p:spPr/>
        <p:txBody>
          <a:bodyPr/>
          <a:lstStyle/>
          <a:p>
            <a:endParaRPr lang="ru-RU"/>
          </a:p>
        </p:txBody>
      </p:sp>
      <p:sp>
        <p:nvSpPr>
          <p:cNvPr id="11" name="Title 10"/>
          <p:cNvSpPr>
            <a:spLocks noGrp="1"/>
          </p:cNvSpPr>
          <p:nvPr>
            <p:ph type="title"/>
          </p:nvPr>
        </p:nvSpPr>
        <p:spPr/>
        <p:txBody>
          <a:bodyPr/>
          <a:lstStyle/>
          <a:p>
            <a:r>
              <a:rPr lang="ru-RU" smtClean="0"/>
              <a:t>Образец заголовка</a:t>
            </a:r>
            <a:endParaRPr lang="en-US" dirty="0"/>
          </a:p>
        </p:txBody>
      </p:sp>
      <p:sp>
        <p:nvSpPr>
          <p:cNvPr id="5" name="Content Placeholder 4"/>
          <p:cNvSpPr>
            <a:spLocks noGrp="1"/>
          </p:cNvSpPr>
          <p:nvPr>
            <p:ph sz="quarter" idx="13"/>
          </p:nvPr>
        </p:nvSpPr>
        <p:spPr>
          <a:xfrm>
            <a:off x="1344168" y="658368"/>
            <a:ext cx="3273552" cy="34290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Content Placeholder 6"/>
          <p:cNvSpPr>
            <a:spLocks noGrp="1"/>
          </p:cNvSpPr>
          <p:nvPr>
            <p:ph sz="quarter" idx="14"/>
          </p:nvPr>
        </p:nvSpPr>
        <p:spPr>
          <a:xfrm>
            <a:off x="5029200" y="658368"/>
            <a:ext cx="3273552" cy="3432175"/>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Сравнение">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4112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344168" y="1371600"/>
            <a:ext cx="3276600"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02920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029200" y="1371600"/>
            <a:ext cx="3273552"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13" name="TextBox 12"/>
          <p:cNvSpPr txBox="1"/>
          <p:nvPr/>
        </p:nvSpPr>
        <p:spPr>
          <a:xfrm>
            <a:off x="105664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8" name="TextBox 17"/>
          <p:cNvSpPr txBox="1"/>
          <p:nvPr/>
        </p:nvSpPr>
        <p:spPr>
          <a:xfrm>
            <a:off x="478028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2" name="Title 11"/>
          <p:cNvSpPr>
            <a:spLocks noGrp="1"/>
          </p:cNvSpPr>
          <p:nvPr>
            <p:ph type="title"/>
          </p:nvPr>
        </p:nvSpPr>
        <p:spPr/>
        <p:txBody>
          <a:bodyPr/>
          <a:lstStyle/>
          <a:p>
            <a:r>
              <a:rPr lang="ru-RU" smtClean="0"/>
              <a:t>Образец заголовка</a:t>
            </a:r>
            <a:endParaRPr lang="en-US" dirty="0"/>
          </a:p>
        </p:txBody>
      </p:sp>
      <p:sp>
        <p:nvSpPr>
          <p:cNvPr id="14" name="Date Placeholder 13"/>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5" name="Slide Number Placeholder 14"/>
          <p:cNvSpPr>
            <a:spLocks noGrp="1"/>
          </p:cNvSpPr>
          <p:nvPr>
            <p:ph type="sldNum" sz="quarter" idx="11"/>
          </p:nvPr>
        </p:nvSpPr>
        <p:spPr/>
        <p:txBody>
          <a:bodyPr/>
          <a:lstStyle/>
          <a:p>
            <a:fld id="{725C68B6-61C2-468F-89AB-4B9F7531AA68}" type="slidenum">
              <a:rPr lang="ru-RU" smtClean="0"/>
              <a:pPr/>
              <a:t>‹#›</a:t>
            </a:fld>
            <a:endParaRPr lang="ru-RU"/>
          </a:p>
        </p:txBody>
      </p:sp>
      <p:sp>
        <p:nvSpPr>
          <p:cNvPr id="16" name="Footer Placeholder 15"/>
          <p:cNvSpPr>
            <a:spLocks noGrp="1"/>
          </p:cNvSpPr>
          <p:nvPr>
            <p:ph type="ftr" sz="quarter" idx="12"/>
          </p:nvPr>
        </p:nvSpPr>
        <p:spPr/>
        <p:txBody>
          <a:bodyPr/>
          <a:lstStyle/>
          <a:p>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smtClean="0"/>
              <a:t>Образец заголовка</a:t>
            </a:r>
            <a:endParaRPr lang="en-US"/>
          </a:p>
        </p:txBody>
      </p:sp>
      <p:sp>
        <p:nvSpPr>
          <p:cNvPr id="7" name="Date Placeholder 6"/>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8" name="Slide Number Placeholder 7"/>
          <p:cNvSpPr>
            <a:spLocks noGrp="1"/>
          </p:cNvSpPr>
          <p:nvPr>
            <p:ph type="sldNum" sz="quarter" idx="11"/>
          </p:nvPr>
        </p:nvSpPr>
        <p:spPr/>
        <p:txBody>
          <a:bodyPr/>
          <a:lstStyle/>
          <a:p>
            <a:fld id="{725C68B6-61C2-468F-89AB-4B9F7531AA68}" type="slidenum">
              <a:rPr lang="ru-RU" smtClean="0"/>
              <a:pPr/>
              <a:t>‹#›</a:t>
            </a:fld>
            <a:endParaRPr lang="ru-RU"/>
          </a:p>
        </p:txBody>
      </p:sp>
      <p:sp>
        <p:nvSpPr>
          <p:cNvPr id="9" name="Footer Placeholder 8"/>
          <p:cNvSpPr>
            <a:spLocks noGrp="1"/>
          </p:cNvSpPr>
          <p:nvPr>
            <p:ph type="ftr" sz="quarter" idx="12"/>
          </p:nvPr>
        </p:nvSpPr>
        <p:spPr/>
        <p:txBody>
          <a:bodyPr/>
          <a:lstStyle/>
          <a:p>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6" name="Slide Number Placeholder 5"/>
          <p:cNvSpPr>
            <a:spLocks noGrp="1"/>
          </p:cNvSpPr>
          <p:nvPr>
            <p:ph type="sldNum" sz="quarter" idx="11"/>
          </p:nvPr>
        </p:nvSpPr>
        <p:spPr/>
        <p:txBody>
          <a:bodyPr/>
          <a:lstStyle/>
          <a:p>
            <a:fld id="{725C68B6-61C2-468F-89AB-4B9F7531AA68}" type="slidenum">
              <a:rPr lang="ru-RU" smtClean="0"/>
              <a:pPr/>
              <a:t>‹#›</a:t>
            </a:fld>
            <a:endParaRPr lang="ru-RU"/>
          </a:p>
        </p:txBody>
      </p:sp>
      <p:sp>
        <p:nvSpPr>
          <p:cNvPr id="7" name="Footer Placeholder 6"/>
          <p:cNvSpPr>
            <a:spLocks noGrp="1"/>
          </p:cNvSpPr>
          <p:nvPr>
            <p:ph type="ftr" sz="quarter" idx="12"/>
          </p:nvPr>
        </p:nvSpPr>
        <p:spPr/>
        <p:txBody>
          <a:bodyPr/>
          <a:lstStyle/>
          <a:p>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9" name="TextBox 8"/>
          <p:cNvSpPr txBox="1"/>
          <p:nvPr/>
        </p:nvSpPr>
        <p:spPr>
          <a:xfrm>
            <a:off x="5328920" y="1774588"/>
            <a:ext cx="457200" cy="1231106"/>
          </a:xfrm>
          <a:prstGeom prst="rect">
            <a:avLst/>
          </a:prstGeom>
          <a:noFill/>
        </p:spPr>
        <p:txBody>
          <a:bodyPr wrap="square" lIns="0" tIns="0" rIns="0" bIns="0" rtlCol="0" anchor="t" anchorCtr="0">
            <a:spAutoFit/>
          </a:bodyPr>
          <a:lstStyle/>
          <a:p>
            <a:r>
              <a:rPr lang="en-US" sz="8000" dirty="0" smtClean="0">
                <a:effectLst>
                  <a:outerShdw blurRad="38100" dist="38100" dir="2700000" algn="tl">
                    <a:srgbClr val="000000">
                      <a:alpha val="43137"/>
                    </a:srgbClr>
                  </a:outerShdw>
                </a:effectLst>
                <a:latin typeface="+mn-lt"/>
              </a:rPr>
              <a:t>{</a:t>
            </a:r>
            <a:endParaRPr lang="en-US" sz="8000" dirty="0">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838200" y="685801"/>
            <a:ext cx="4343400" cy="3429000"/>
          </a:xfrm>
        </p:spPr>
        <p:txBody>
          <a:bodyPr anchor="ct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5715000" y="685801"/>
            <a:ext cx="2590800" cy="3429000"/>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5" name="Date Placeholder 14"/>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6" name="Slide Number Placeholder 15"/>
          <p:cNvSpPr>
            <a:spLocks noGrp="1"/>
          </p:cNvSpPr>
          <p:nvPr>
            <p:ph type="sldNum" sz="quarter" idx="11"/>
          </p:nvPr>
        </p:nvSpPr>
        <p:spPr/>
        <p:txBody>
          <a:bodyPr/>
          <a:lstStyle/>
          <a:p>
            <a:fld id="{725C68B6-61C2-468F-89AB-4B9F7531AA68}" type="slidenum">
              <a:rPr lang="ru-RU" smtClean="0"/>
              <a:pPr/>
              <a:t>‹#›</a:t>
            </a:fld>
            <a:endParaRPr lang="ru-RU"/>
          </a:p>
        </p:txBody>
      </p:sp>
      <p:sp>
        <p:nvSpPr>
          <p:cNvPr id="17" name="Footer Placeholder 16"/>
          <p:cNvSpPr>
            <a:spLocks noGrp="1"/>
          </p:cNvSpPr>
          <p:nvPr>
            <p:ph type="ftr" sz="quarter" idx="12"/>
          </p:nvPr>
        </p:nvSpPr>
        <p:spPr/>
        <p:txBody>
          <a:bodyPr/>
          <a:lstStyle/>
          <a:p>
            <a:endParaRPr lang="ru-RU"/>
          </a:p>
        </p:txBody>
      </p:sp>
      <p:sp>
        <p:nvSpPr>
          <p:cNvPr id="18" name="Title 17"/>
          <p:cNvSpPr>
            <a:spLocks noGrp="1"/>
          </p:cNvSpPr>
          <p:nvPr>
            <p:ph type="title"/>
          </p:nvPr>
        </p:nvSpPr>
        <p:spPr/>
        <p:txBody>
          <a:bodyPr/>
          <a:lstStyle/>
          <a:p>
            <a:r>
              <a:rPr lang="ru-RU" smtClean="0"/>
              <a:t>Образец заголовка</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219200" y="612775"/>
            <a:ext cx="6705600" cy="2546985"/>
          </a:xfrm>
          <a:effectLst>
            <a:outerShdw blurRad="152400" dist="317500" dir="5400000" sx="90000" sy="-19000" rotWithShape="0">
              <a:prstClr val="black">
                <a:alpha val="15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a:p>
        </p:txBody>
      </p:sp>
      <p:sp>
        <p:nvSpPr>
          <p:cNvPr id="4" name="Text Placeholder 3"/>
          <p:cNvSpPr>
            <a:spLocks noGrp="1"/>
          </p:cNvSpPr>
          <p:nvPr>
            <p:ph type="body" sz="half" idx="2"/>
          </p:nvPr>
        </p:nvSpPr>
        <p:spPr>
          <a:xfrm>
            <a:off x="2743200" y="3453047"/>
            <a:ext cx="5029200" cy="720804"/>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9" name="TextBox 8"/>
          <p:cNvSpPr txBox="1"/>
          <p:nvPr/>
        </p:nvSpPr>
        <p:spPr>
          <a:xfrm>
            <a:off x="2435352" y="3331464"/>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1" name="Title 10"/>
          <p:cNvSpPr>
            <a:spLocks noGrp="1"/>
          </p:cNvSpPr>
          <p:nvPr>
            <p:ph type="title"/>
          </p:nvPr>
        </p:nvSpPr>
        <p:spPr/>
        <p:txBody>
          <a:bodyPr/>
          <a:lstStyle/>
          <a:p>
            <a:r>
              <a:rPr lang="ru-RU" smtClean="0"/>
              <a:t>Образец заголовка</a:t>
            </a:r>
            <a:endParaRPr lang="en-US"/>
          </a:p>
        </p:txBody>
      </p:sp>
      <p:sp>
        <p:nvSpPr>
          <p:cNvPr id="13" name="Date Placeholder 12"/>
          <p:cNvSpPr>
            <a:spLocks noGrp="1"/>
          </p:cNvSpPr>
          <p:nvPr>
            <p:ph type="dt" sz="half" idx="10"/>
          </p:nvPr>
        </p:nvSpPr>
        <p:spPr/>
        <p:txBody>
          <a:bodyPr/>
          <a:lstStyle/>
          <a:p>
            <a:fld id="{5B106E36-FD25-4E2D-B0AA-010F637433A0}" type="datetimeFigureOut">
              <a:rPr lang="ru-RU" smtClean="0"/>
              <a:pPr/>
              <a:t>29.10.2014</a:t>
            </a:fld>
            <a:endParaRPr lang="ru-RU"/>
          </a:p>
        </p:txBody>
      </p:sp>
      <p:sp>
        <p:nvSpPr>
          <p:cNvPr id="14" name="Slide Number Placeholder 13"/>
          <p:cNvSpPr>
            <a:spLocks noGrp="1"/>
          </p:cNvSpPr>
          <p:nvPr>
            <p:ph type="sldNum" sz="quarter" idx="11"/>
          </p:nvPr>
        </p:nvSpPr>
        <p:spPr/>
        <p:txBody>
          <a:bodyPr/>
          <a:lstStyle/>
          <a:p>
            <a:fld id="{725C68B6-61C2-468F-89AB-4B9F7531AA68}" type="slidenum">
              <a:rPr lang="ru-RU" smtClean="0"/>
              <a:pPr/>
              <a:t>‹#›</a:t>
            </a:fld>
            <a:endParaRPr lang="ru-RU"/>
          </a:p>
        </p:txBody>
      </p:sp>
      <p:sp>
        <p:nvSpPr>
          <p:cNvPr id="15" name="Footer Placeholder 14"/>
          <p:cNvSpPr>
            <a:spLocks noGrp="1"/>
          </p:cNvSpPr>
          <p:nvPr>
            <p:ph type="ftr" sz="quarter" idx="12"/>
          </p:nvPr>
        </p:nvSpPr>
        <p:spPr/>
        <p:txBody>
          <a:bodyPr/>
          <a:lstStyle/>
          <a:p>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a:gsLst>
              <a:gs pos="0">
                <a:schemeClr val="accent6">
                  <a:lumMod val="50000"/>
                  <a:alpha val="36000"/>
                </a:schemeClr>
              </a:gs>
              <a:gs pos="100000">
                <a:schemeClr val="bg2">
                  <a:alpha val="1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19724275">
            <a:off x="1373221" y="1038440"/>
            <a:ext cx="7240620" cy="5706987"/>
          </a:xfrm>
          <a:prstGeom prst="ellipse">
            <a:avLst/>
          </a:prstGeom>
          <a:gradFill flip="none" rotWithShape="1">
            <a:gsLst>
              <a:gs pos="0">
                <a:schemeClr val="accent6">
                  <a:lumMod val="60000"/>
                  <a:lumOff val="40000"/>
                  <a:alpha val="7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7656910">
            <a:off x="-274211" y="1165875"/>
            <a:ext cx="5538472" cy="4480459"/>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9724275">
            <a:off x="3277955" y="116854"/>
            <a:ext cx="6479362" cy="4754757"/>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77240" y="4876800"/>
            <a:ext cx="7543800" cy="914400"/>
          </a:xfrm>
          <a:prstGeom prst="rect">
            <a:avLst/>
          </a:prstGeom>
        </p:spPr>
        <p:txBody>
          <a:bodyPr vert="horz" lIns="91440" tIns="45720" rIns="91440" bIns="45720" rtlCol="0" anchor="b">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2133600" y="685801"/>
            <a:ext cx="6096000" cy="3657599"/>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6172200" y="6154738"/>
            <a:ext cx="2133600" cy="365125"/>
          </a:xfrm>
          <a:prstGeom prst="rect">
            <a:avLst/>
          </a:prstGeom>
        </p:spPr>
        <p:txBody>
          <a:bodyPr vert="horz" lIns="91440" tIns="45720" rIns="91440" bIns="45720" rtlCol="0" anchor="t"/>
          <a:lstStyle>
            <a:lvl1pPr algn="r">
              <a:defRPr sz="1100">
                <a:solidFill>
                  <a:schemeClr val="tx1">
                    <a:alpha val="60000"/>
                  </a:schemeClr>
                </a:solidFill>
                <a:effectLst/>
              </a:defRPr>
            </a:lvl1pPr>
          </a:lstStyle>
          <a:p>
            <a:fld id="{5B106E36-FD25-4E2D-B0AA-010F637433A0}" type="datetimeFigureOut">
              <a:rPr lang="ru-RU" smtClean="0"/>
              <a:pPr/>
              <a:t>29.10.2014</a:t>
            </a:fld>
            <a:endParaRPr lang="ru-RU"/>
          </a:p>
        </p:txBody>
      </p:sp>
      <p:sp>
        <p:nvSpPr>
          <p:cNvPr id="5" name="Footer Placeholder 4"/>
          <p:cNvSpPr>
            <a:spLocks noGrp="1"/>
          </p:cNvSpPr>
          <p:nvPr>
            <p:ph type="ftr" sz="quarter" idx="3"/>
          </p:nvPr>
        </p:nvSpPr>
        <p:spPr>
          <a:xfrm>
            <a:off x="822960" y="6154738"/>
            <a:ext cx="4572000" cy="365125"/>
          </a:xfrm>
          <a:prstGeom prst="rect">
            <a:avLst/>
          </a:prstGeom>
        </p:spPr>
        <p:txBody>
          <a:bodyPr vert="horz" lIns="91440" tIns="45720" rIns="91440" bIns="45720" rtlCol="0" anchor="t"/>
          <a:lstStyle>
            <a:lvl1pPr algn="l">
              <a:defRPr sz="1100">
                <a:solidFill>
                  <a:schemeClr val="tx1">
                    <a:alpha val="60000"/>
                  </a:schemeClr>
                </a:solidFill>
                <a:effectLst/>
              </a:defRPr>
            </a:lvl1pPr>
          </a:lstStyle>
          <a:p>
            <a:endParaRPr lang="ru-RU"/>
          </a:p>
        </p:txBody>
      </p:sp>
      <p:sp>
        <p:nvSpPr>
          <p:cNvPr id="6" name="Slide Number Placeholder 5"/>
          <p:cNvSpPr>
            <a:spLocks noGrp="1"/>
          </p:cNvSpPr>
          <p:nvPr>
            <p:ph type="sldNum" sz="quarter" idx="4"/>
          </p:nvPr>
        </p:nvSpPr>
        <p:spPr>
          <a:xfrm>
            <a:off x="822960" y="5842000"/>
            <a:ext cx="2133600" cy="304800"/>
          </a:xfrm>
          <a:prstGeom prst="rect">
            <a:avLst/>
          </a:prstGeom>
        </p:spPr>
        <p:txBody>
          <a:bodyPr vert="horz" lIns="91440" tIns="45720" rIns="91440" bIns="9144" rtlCol="0" anchor="b"/>
          <a:lstStyle>
            <a:lvl1pPr algn="l">
              <a:defRPr sz="1600">
                <a:solidFill>
                  <a:schemeClr val="tx1">
                    <a:alpha val="60000"/>
                  </a:schemeClr>
                </a:solidFill>
                <a:effectLst/>
              </a:defRPr>
            </a:lvl1pPr>
          </a:lstStyle>
          <a:p>
            <a:fld id="{725C68B6-61C2-468F-89AB-4B9F7531AA68}" type="slidenum">
              <a:rPr lang="ru-RU" smtClean="0"/>
              <a:pPr/>
              <a:t>‹#›</a:t>
            </a:fld>
            <a:endParaRPr lang="ru-RU"/>
          </a:p>
        </p:txBody>
      </p:sp>
    </p:spTree>
  </p:cSld>
  <p:clrMap bg1="dk1" tx1="lt1" bg2="dk2" tx2="lt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 id="2147484304" r:id="rId8"/>
    <p:sldLayoutId id="2147484305" r:id="rId9"/>
    <p:sldLayoutId id="2147484306" r:id="rId10"/>
    <p:sldLayoutId id="2147484307" r:id="rId11"/>
  </p:sldLayoutIdLst>
  <p:txStyles>
    <p:titleStyle>
      <a:lvl1pPr algn="l" defTabSz="914400" rtl="0" eaLnBrk="1" latinLnBrk="0" hangingPunct="1">
        <a:spcBef>
          <a:spcPct val="0"/>
        </a:spcBef>
        <a:buNone/>
        <a:defRPr sz="4900" kern="1200">
          <a:solidFill>
            <a:schemeClr val="tx1"/>
          </a:solidFill>
          <a:effectLst>
            <a:outerShdw blurRad="38100" dist="38100" dir="2700000" algn="tl">
              <a:srgbClr val="000000">
                <a:alpha val="43137"/>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56032" algn="l" defTabSz="914400" rtl="0" eaLnBrk="1" latinLnBrk="0" hangingPunct="1">
        <a:spcBef>
          <a:spcPct val="20000"/>
        </a:spcBef>
        <a:spcAft>
          <a:spcPts val="0"/>
        </a:spcAft>
        <a:buSzPct val="60000"/>
        <a:buFont typeface="Wingdings" pitchFamily="2" charset="2"/>
        <a:buChar char=""/>
        <a:defRPr sz="2100" kern="1200">
          <a:solidFill>
            <a:schemeClr val="tx1"/>
          </a:solidFill>
          <a:effectLst>
            <a:outerShdw blurRad="38100" dist="38100" dir="2700000" algn="tl">
              <a:srgbClr val="000000">
                <a:alpha val="43137"/>
              </a:srgbClr>
            </a:outerShdw>
          </a:effectLst>
          <a:latin typeface="+mn-lt"/>
          <a:ea typeface="+mn-ea"/>
          <a:cs typeface="+mn-cs"/>
        </a:defRPr>
      </a:lvl1pPr>
      <a:lvl2pPr marL="640080" indent="-256032" algn="l" defTabSz="914400" rtl="0" eaLnBrk="1" latinLnBrk="0" hangingPunct="1">
        <a:spcBef>
          <a:spcPct val="20000"/>
        </a:spcBef>
        <a:buSzPct val="60000"/>
        <a:buFont typeface="Wingdings" pitchFamily="2" charset="2"/>
        <a:buChar char=""/>
        <a:defRPr sz="1900" kern="1200">
          <a:solidFill>
            <a:schemeClr val="tx1"/>
          </a:solidFill>
          <a:effectLst>
            <a:outerShdw blurRad="38100" dist="38100" dir="2700000" algn="tl">
              <a:srgbClr val="000000">
                <a:alpha val="43137"/>
              </a:srgbClr>
            </a:outerShdw>
          </a:effectLst>
          <a:latin typeface="+mn-lt"/>
          <a:ea typeface="+mn-ea"/>
          <a:cs typeface="+mn-cs"/>
        </a:defRPr>
      </a:lvl2pPr>
      <a:lvl3pPr marL="1005840" indent="-256032" algn="l" defTabSz="914400" rtl="0" eaLnBrk="1" latinLnBrk="0" hangingPunct="1">
        <a:spcBef>
          <a:spcPct val="20000"/>
        </a:spcBef>
        <a:buSzPct val="60000"/>
        <a:buFont typeface="Wingdings" pitchFamily="2" charset="2"/>
        <a:buChar char=""/>
        <a:defRPr sz="1700" kern="1200">
          <a:solidFill>
            <a:schemeClr val="tx1"/>
          </a:solidFill>
          <a:effectLst>
            <a:outerShdw blurRad="38100" dist="38100" dir="2700000" algn="tl">
              <a:srgbClr val="000000">
                <a:alpha val="43137"/>
              </a:srgbClr>
            </a:outerShdw>
          </a:effectLst>
          <a:latin typeface="+mn-lt"/>
          <a:ea typeface="+mn-ea"/>
          <a:cs typeface="+mn-cs"/>
        </a:defRPr>
      </a:lvl3pPr>
      <a:lvl4pPr marL="1371600" indent="-256032" algn="l" defTabSz="914400" rtl="0" eaLnBrk="1" latinLnBrk="0" hangingPunct="1">
        <a:spcBef>
          <a:spcPct val="20000"/>
        </a:spcBef>
        <a:buSzPct val="60000"/>
        <a:buFont typeface="Wingdings" pitchFamily="2" charset="2"/>
        <a:buChar char=""/>
        <a:defRPr sz="1600" kern="1200">
          <a:solidFill>
            <a:schemeClr val="tx1"/>
          </a:solidFill>
          <a:effectLst>
            <a:outerShdw blurRad="38100" dist="38100" dir="2700000" algn="tl">
              <a:srgbClr val="000000">
                <a:alpha val="43137"/>
              </a:srgbClr>
            </a:outerShdw>
          </a:effectLst>
          <a:latin typeface="+mn-lt"/>
          <a:ea typeface="+mn-ea"/>
          <a:cs typeface="+mn-cs"/>
        </a:defRPr>
      </a:lvl4pPr>
      <a:lvl5pPr marL="1645920" indent="-256032" algn="l" defTabSz="914400" rtl="0" eaLnBrk="1" latinLnBrk="0" hangingPunct="1">
        <a:spcBef>
          <a:spcPct val="20000"/>
        </a:spcBef>
        <a:buSzPct val="60000"/>
        <a:buFont typeface="Wingdings" pitchFamily="2" charset="2"/>
        <a:buChar char=""/>
        <a:defRPr sz="1500" kern="1200">
          <a:solidFill>
            <a:schemeClr val="tx1"/>
          </a:solidFill>
          <a:effectLst>
            <a:outerShdw blurRad="38100" dist="38100" dir="2700000" algn="tl">
              <a:srgbClr val="000000">
                <a:alpha val="43137"/>
              </a:srgbClr>
            </a:outerShdw>
          </a:effectLst>
          <a:latin typeface="+mn-lt"/>
          <a:ea typeface="+mn-ea"/>
          <a:cs typeface="+mn-cs"/>
        </a:defRPr>
      </a:lvl5pPr>
      <a:lvl6pPr marL="196596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6pPr>
      <a:lvl7pPr marL="224028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7pPr>
      <a:lvl8pPr marL="251460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8pPr>
      <a:lvl9pPr marL="283464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1.xml"/><Relationship Id="rId4" Type="http://schemas.openxmlformats.org/officeDocument/2006/relationships/image" Target="../media/image68.jpeg"/></Relationships>
</file>

<file path=ppt/slides/_rels/slide112.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3568" y="764704"/>
            <a:ext cx="7543800" cy="2152650"/>
          </a:xfrm>
        </p:spPr>
        <p:txBody>
          <a:bodyPr>
            <a:normAutofit/>
          </a:bodyPr>
          <a:lstStyle/>
          <a:p>
            <a:pPr algn="ctr"/>
            <a:r>
              <a:rPr lang="ru-RU" sz="5400" dirty="0" smtClean="0"/>
              <a:t>Неопределенность и теория игр</a:t>
            </a:r>
            <a:endParaRPr lang="ru-RU" sz="5400" dirty="0"/>
          </a:p>
        </p:txBody>
      </p:sp>
      <p:sp>
        <p:nvSpPr>
          <p:cNvPr id="3" name="Подзаголовок 2"/>
          <p:cNvSpPr>
            <a:spLocks noGrp="1"/>
          </p:cNvSpPr>
          <p:nvPr>
            <p:ph type="subTitle" idx="1"/>
          </p:nvPr>
        </p:nvSpPr>
        <p:spPr>
          <a:xfrm>
            <a:off x="2123728" y="4941168"/>
            <a:ext cx="6400800" cy="1080120"/>
          </a:xfrm>
        </p:spPr>
        <p:txBody>
          <a:bodyPr>
            <a:normAutofit/>
          </a:bodyPr>
          <a:lstStyle/>
          <a:p>
            <a:pPr algn="r"/>
            <a:endParaRPr lang="ru-RU" sz="2800" b="1" dirty="0">
              <a:effectLst>
                <a:outerShdw blurRad="38100" dist="38100" dir="2700000" algn="tl">
                  <a:srgbClr val="000000">
                    <a:alpha val="43137"/>
                  </a:srgbClr>
                </a:outerShdw>
              </a:effectLst>
            </a:endParaRPr>
          </a:p>
          <a:p>
            <a:endParaRPr lang="ru-RU" dirty="0"/>
          </a:p>
        </p:txBody>
      </p:sp>
      <p:pic>
        <p:nvPicPr>
          <p:cNvPr id="5" name="Рисунок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3374639" y="2996952"/>
            <a:ext cx="2160240" cy="1544342"/>
          </a:xfrm>
          <a:prstGeom prst="rect">
            <a:avLst/>
          </a:prstGeom>
          <a:ln>
            <a:noFill/>
          </a:ln>
          <a:effectLst>
            <a:outerShdw blurRad="190500" algn="tl" rotWithShape="0">
              <a:srgbClr val="000000">
                <a:alpha val="70000"/>
              </a:srgbClr>
            </a:outerShdw>
          </a:effectLst>
        </p:spPr>
      </p:pic>
    </p:spTree>
    <p:custDataLst>
      <p:tags r:id="rId1"/>
    </p:custDataLst>
  </p:cSld>
  <p:clrMapOvr>
    <a:masterClrMapping/>
  </p:clrMapOvr>
  <p:transition spd="slow">
    <p:wipe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32656"/>
            <a:ext cx="8568952" cy="2448272"/>
          </a:xfrm>
        </p:spPr>
        <p:txBody>
          <a:bodyPr>
            <a:normAutofit fontScale="92500" lnSpcReduction="20000"/>
          </a:bodyPr>
          <a:lstStyle/>
          <a:p>
            <a:pPr algn="just">
              <a:buFont typeface="Wingdings" pitchFamily="2" charset="2"/>
              <a:buChar char="ü"/>
            </a:pPr>
            <a:r>
              <a:rPr lang="ru-RU" dirty="0" smtClean="0"/>
              <a:t>	</a:t>
            </a:r>
            <a:r>
              <a:rPr lang="ru-RU" sz="2400" dirty="0" smtClean="0"/>
              <a:t>Но это только приблизительная оценка, поскольку вы не знаете точно, какой глубины должна быть эта скважина; вы не можете быть уверены и в том, что не придется заменять вышедшее из строя оборудование; или что ваши сотрудники не захотят в скором времени вернуться домой. Кроме того, вы не можете точно сказать, какова будет отдача от скважины, поскольку будущие цены и производительность скважины достоверно не известны. </a:t>
            </a:r>
            <a:endParaRPr lang="ru-RU" sz="3200" i="1" dirty="0"/>
          </a:p>
        </p:txBody>
      </p:sp>
      <p:sp>
        <p:nvSpPr>
          <p:cNvPr id="4" name="Прямоугольник 3"/>
          <p:cNvSpPr/>
          <p:nvPr/>
        </p:nvSpPr>
        <p:spPr>
          <a:xfrm>
            <a:off x="395536" y="2780928"/>
            <a:ext cx="5760640" cy="3477875"/>
          </a:xfrm>
          <a:prstGeom prst="rect">
            <a:avLst/>
          </a:prstGeom>
        </p:spPr>
        <p:txBody>
          <a:bodyPr wrap="square">
            <a:spAutoFit/>
          </a:bodyPr>
          <a:lstStyle/>
          <a:p>
            <a:pPr algn="just">
              <a:buFont typeface="Wingdings" pitchFamily="2" charset="2"/>
              <a:buChar char="ü"/>
            </a:pPr>
            <a:r>
              <a:rPr lang="ru-RU" sz="2000" dirty="0" smtClean="0"/>
              <a:t>Неопределенность по поводу цен возникает из-за того, что цены на нефть колеблются в широких пределах. За последние 15 лет цены изменялись в интервале от 10 до 38 долларов за баррель. Но неопределенность по поводу производительности, несомненно, — главная причина для беспокойства. В скважине может просто не оказаться нефти, или, может, ее будет слишком мало. Но, возможно, вы наткнетесь на настоящий нефтяной фонтан, который принесет вам огромные доходы.</a:t>
            </a:r>
            <a:endParaRPr lang="ru-RU" sz="2000" dirty="0"/>
          </a:p>
        </p:txBody>
      </p:sp>
      <p:pic>
        <p:nvPicPr>
          <p:cNvPr id="5" name="Рисунок 4" descr="300px-Fontan.JPG"/>
          <p:cNvPicPr>
            <a:picLocks noChangeAspect="1"/>
          </p:cNvPicPr>
          <p:nvPr/>
        </p:nvPicPr>
        <p:blipFill>
          <a:blip r:embed="rId2" cstate="print"/>
          <a:stretch>
            <a:fillRect/>
          </a:stretch>
        </p:blipFill>
        <p:spPr>
          <a:xfrm>
            <a:off x="6300192" y="2564904"/>
            <a:ext cx="2448272" cy="3558155"/>
          </a:xfrm>
          <a:prstGeom prst="rect">
            <a:avLst/>
          </a:prstGeom>
        </p:spPr>
      </p:pic>
    </p:spTree>
  </p:cSld>
  <p:clrMapOvr>
    <a:masterClrMapping/>
  </p:clrMapOvr>
  <p:transition spd="slow">
    <p:wipe dir="d"/>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395536" y="404664"/>
            <a:ext cx="8496944" cy="2585323"/>
          </a:xfrm>
          <a:prstGeom prst="rect">
            <a:avLst/>
          </a:prstGeom>
        </p:spPr>
        <p:txBody>
          <a:bodyPr wrap="square">
            <a:spAutoFit/>
          </a:bodyPr>
          <a:lstStyle/>
          <a:p>
            <a:pPr>
              <a:buFont typeface="Wingdings" pitchFamily="2" charset="2"/>
              <a:buChar char="ü"/>
            </a:pPr>
            <a:r>
              <a:rPr lang="ru-RU" dirty="0" smtClean="0"/>
              <a:t> На </a:t>
            </a:r>
            <a:r>
              <a:rPr lang="ru-RU" dirty="0" smtClean="0"/>
              <a:t>рис. 6 показано, что произойдет, если компании договорятся и будут действовать в духе кооперации. Кооперативное равновесие — это ситуация, в которой игроки сообща разрабатывают стратегию, способную обеспечить улучшение положения каждого участника. Кооперативное равновесие характеризуется установлением оговоренных участвующими  сторонами монополистических цен (нижняя правая ячейка, где и у Билли, и </a:t>
            </a:r>
            <a:r>
              <a:rPr lang="ru-RU" dirty="0" err="1" smtClean="0"/>
              <a:t>Бетси</a:t>
            </a:r>
            <a:r>
              <a:rPr lang="ru-RU" dirty="0" smtClean="0"/>
              <a:t> сокращенные объемы производства). В  то время как совокупная прибыль “союзников” увеличивается, уровень общей полезности определенно ниже того, каким бы он мог быть при состоянии конкурентного равновесия.</a:t>
            </a:r>
            <a:endParaRPr lang="ru-RU" dirty="0"/>
          </a:p>
        </p:txBody>
      </p:sp>
      <p:sp>
        <p:nvSpPr>
          <p:cNvPr id="5" name="Прямоугольник 4"/>
          <p:cNvSpPr/>
          <p:nvPr/>
        </p:nvSpPr>
        <p:spPr>
          <a:xfrm>
            <a:off x="0" y="6211669"/>
            <a:ext cx="9144000" cy="646331"/>
          </a:xfrm>
          <a:prstGeom prst="rect">
            <a:avLst/>
          </a:prstGeom>
        </p:spPr>
        <p:txBody>
          <a:bodyPr wrap="square">
            <a:spAutoFit/>
          </a:bodyPr>
          <a:lstStyle/>
          <a:p>
            <a:pPr algn="ctr"/>
            <a:r>
              <a:rPr lang="ru-RU" dirty="0" smtClean="0"/>
              <a:t>Рис. 6</a:t>
            </a:r>
            <a:r>
              <a:rPr lang="en-US" dirty="0" smtClean="0"/>
              <a:t>.</a:t>
            </a:r>
            <a:r>
              <a:rPr lang="ru-RU" dirty="0" smtClean="0"/>
              <a:t> В условиях совершенно конкурентного рынка частнособственнические интересы (прибыль) ведут к процветанию общества</a:t>
            </a:r>
            <a:endParaRPr lang="ru-RU" dirty="0"/>
          </a:p>
        </p:txBody>
      </p:sp>
      <p:pic>
        <p:nvPicPr>
          <p:cNvPr id="6" name="Picture 2"/>
          <p:cNvPicPr>
            <a:picLocks noChangeAspect="1" noChangeArrowheads="1"/>
          </p:cNvPicPr>
          <p:nvPr/>
        </p:nvPicPr>
        <p:blipFill>
          <a:blip r:embed="rId2" cstate="print"/>
          <a:srcRect/>
          <a:stretch>
            <a:fillRect/>
          </a:stretch>
        </p:blipFill>
        <p:spPr bwMode="auto">
          <a:xfrm>
            <a:off x="1043608" y="2996952"/>
            <a:ext cx="6117052" cy="316835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179512" y="332657"/>
            <a:ext cx="8568952" cy="1692771"/>
          </a:xfrm>
          <a:prstGeom prst="rect">
            <a:avLst/>
          </a:prstGeom>
        </p:spPr>
        <p:txBody>
          <a:bodyPr wrap="square">
            <a:spAutoFit/>
          </a:bodyPr>
          <a:lstStyle/>
          <a:p>
            <a:pPr algn="just">
              <a:buFont typeface="Wingdings" pitchFamily="2" charset="2"/>
              <a:buChar char="ü"/>
            </a:pPr>
            <a:r>
              <a:rPr lang="ru-RU" sz="2400" dirty="0" smtClean="0"/>
              <a:t>	</a:t>
            </a:r>
            <a:r>
              <a:rPr lang="ru-RU" sz="2000" dirty="0" smtClean="0"/>
              <a:t>Что же мешает участникам принять и придерживаться решения о кооперативной монополии? Прежде всего картели и  тайные соглашения о согласовании цен незаконны в большинстве стран с рыночной экономикой. Но основная причина скрыта в частнособственнических интересах. </a:t>
            </a:r>
            <a:endParaRPr lang="ru-RU" sz="2000" dirty="0"/>
          </a:p>
        </p:txBody>
      </p:sp>
      <p:pic>
        <p:nvPicPr>
          <p:cNvPr id="3" name="Рисунок 2" descr="NarushenDogra.png"/>
          <p:cNvPicPr>
            <a:picLocks noChangeAspect="1"/>
          </p:cNvPicPr>
          <p:nvPr/>
        </p:nvPicPr>
        <p:blipFill>
          <a:blip r:embed="rId2" cstate="print"/>
          <a:stretch>
            <a:fillRect/>
          </a:stretch>
        </p:blipFill>
        <p:spPr>
          <a:xfrm>
            <a:off x="251520" y="2204864"/>
            <a:ext cx="3041327" cy="1879709"/>
          </a:xfrm>
          <a:prstGeom prst="rect">
            <a:avLst/>
          </a:prstGeom>
        </p:spPr>
      </p:pic>
      <p:sp>
        <p:nvSpPr>
          <p:cNvPr id="5" name="Прямоугольник 4"/>
          <p:cNvSpPr/>
          <p:nvPr/>
        </p:nvSpPr>
        <p:spPr>
          <a:xfrm>
            <a:off x="3347864" y="2056686"/>
            <a:ext cx="5400600" cy="2308324"/>
          </a:xfrm>
          <a:prstGeom prst="rect">
            <a:avLst/>
          </a:prstGeom>
        </p:spPr>
        <p:txBody>
          <a:bodyPr wrap="square">
            <a:spAutoFit/>
          </a:bodyPr>
          <a:lstStyle/>
          <a:p>
            <a:pPr algn="just">
              <a:buFont typeface="Wingdings" pitchFamily="2" charset="2"/>
              <a:buChar char="ü"/>
            </a:pPr>
            <a:r>
              <a:rPr lang="ru-RU" dirty="0" smtClean="0"/>
              <a:t>Как хорошо видно на рис. 6, каждый участник испытывает огромный соблазн нарушить соглашение и перейти к некооперативному равновесию. Если Билли поддастся искушению и проигнорирует достигнутую договоренность, его прибыль возрастет в два раза: с 300 до 600 долл. Вскоре после этого </a:t>
            </a:r>
            <a:r>
              <a:rPr lang="ru-RU" dirty="0" err="1" smtClean="0"/>
              <a:t>Бетси</a:t>
            </a:r>
            <a:r>
              <a:rPr lang="ru-RU" dirty="0" smtClean="0"/>
              <a:t> заметит, что ее доходы резко упали с 250 долл. до -50. </a:t>
            </a:r>
            <a:endParaRPr lang="ru-RU" dirty="0"/>
          </a:p>
        </p:txBody>
      </p:sp>
      <p:sp>
        <p:nvSpPr>
          <p:cNvPr id="6" name="Прямоугольник 5"/>
          <p:cNvSpPr/>
          <p:nvPr/>
        </p:nvSpPr>
        <p:spPr>
          <a:xfrm>
            <a:off x="251520" y="4437112"/>
            <a:ext cx="8424936" cy="1323439"/>
          </a:xfrm>
          <a:prstGeom prst="rect">
            <a:avLst/>
          </a:prstGeom>
        </p:spPr>
        <p:txBody>
          <a:bodyPr wrap="square">
            <a:spAutoFit/>
          </a:bodyPr>
          <a:lstStyle/>
          <a:p>
            <a:pPr>
              <a:buFont typeface="Wingdings" pitchFamily="2" charset="2"/>
              <a:buChar char="ü"/>
            </a:pPr>
            <a:r>
              <a:rPr lang="ru-RU" sz="2000" dirty="0" smtClean="0"/>
              <a:t>Она придет к выводу, что картель разрушен, и также вернется к конкурентной стратегии. Если кооперативное равновесие оказалось неустойчивым, компании, возможно, вернутся к некооперативному равновесию по </a:t>
            </a:r>
            <a:r>
              <a:rPr lang="ru-RU" sz="2000" dirty="0" err="1" smtClean="0"/>
              <a:t>Нэшу</a:t>
            </a:r>
            <a:r>
              <a:rPr lang="ru-RU" sz="2000" dirty="0" smtClean="0"/>
              <a:t> (верхняя левая ячейка на рис. 6).</a:t>
            </a:r>
            <a:endParaRPr lang="ru-RU" sz="2000" dirty="0"/>
          </a:p>
        </p:txBody>
      </p:sp>
    </p:spTree>
  </p:cSld>
  <p:clrMapOvr>
    <a:masterClrMapping/>
  </p:clrMapOvr>
  <p:transition spd="slow">
    <p:wipe dir="d"/>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2276872"/>
            <a:ext cx="8604448" cy="3046988"/>
          </a:xfrm>
          <a:prstGeom prst="rect">
            <a:avLst/>
          </a:prstGeom>
        </p:spPr>
        <p:txBody>
          <a:bodyPr wrap="square">
            <a:spAutoFit/>
          </a:bodyPr>
          <a:lstStyle/>
          <a:p>
            <a:pPr algn="just">
              <a:buFont typeface="Wingdings" pitchFamily="2" charset="2"/>
              <a:buChar char="ü"/>
            </a:pPr>
            <a:r>
              <a:rPr lang="ru-RU" sz="2400" dirty="0" smtClean="0"/>
              <a:t>	 </a:t>
            </a:r>
            <a:r>
              <a:rPr lang="ru-RU" sz="2400" i="1" dirty="0" smtClean="0"/>
              <a:t>В совершенно конкурентной экономике некооперативное поведение многих независимых компаний обеспечивает эффективное распределение ресурсов. Кооперация и соглашения о сокращении объемов производства и повышении цен ведут к убыткам потребителей. Вот почему государства принимают антитрестовские законы, которые карают тех, кто вступает в сговор, преследующий цель повышения цены или раздела рынков.</a:t>
            </a:r>
          </a:p>
        </p:txBody>
      </p:sp>
      <p:sp>
        <p:nvSpPr>
          <p:cNvPr id="5" name="Прямоугольник 4"/>
          <p:cNvSpPr/>
          <p:nvPr/>
        </p:nvSpPr>
        <p:spPr>
          <a:xfrm>
            <a:off x="395536" y="548680"/>
            <a:ext cx="3599062" cy="615553"/>
          </a:xfrm>
          <a:prstGeom prst="rect">
            <a:avLst/>
          </a:prstGeom>
        </p:spPr>
        <p:txBody>
          <a:bodyPr wrap="none">
            <a:spAutoFit/>
          </a:bodyPr>
          <a:lstStyle/>
          <a:p>
            <a:r>
              <a:rPr lang="ru-RU" sz="3400" dirty="0"/>
              <a:t>Подведем итоги.</a:t>
            </a:r>
          </a:p>
        </p:txBody>
      </p:sp>
      <p:pic>
        <p:nvPicPr>
          <p:cNvPr id="6" name="Рисунок 5" descr="1460.jpg"/>
          <p:cNvPicPr>
            <a:picLocks noChangeAspect="1"/>
          </p:cNvPicPr>
          <p:nvPr/>
        </p:nvPicPr>
        <p:blipFill>
          <a:blip r:embed="rId2" cstate="print"/>
          <a:stretch>
            <a:fillRect/>
          </a:stretch>
        </p:blipFill>
        <p:spPr>
          <a:xfrm>
            <a:off x="5220072" y="692696"/>
            <a:ext cx="1947814" cy="1591964"/>
          </a:xfrm>
          <a:prstGeom prst="rect">
            <a:avLst/>
          </a:prstGeom>
        </p:spPr>
      </p:pic>
    </p:spTree>
  </p:cSld>
  <p:clrMapOvr>
    <a:masterClrMapping/>
  </p:clrMapOvr>
  <p:transition spd="slow">
    <p:wipe dir="d"/>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471859" y="260648"/>
            <a:ext cx="8640960" cy="648072"/>
          </a:xfrm>
        </p:spPr>
        <p:txBody>
          <a:bodyPr>
            <a:noAutofit/>
          </a:bodyPr>
          <a:lstStyle/>
          <a:p>
            <a:pPr algn="l"/>
            <a:r>
              <a:rPr lang="ru-RU" sz="3200" dirty="0" smtClean="0"/>
              <a:t>Игра в загрязнение окружающей среды</a:t>
            </a:r>
            <a:endParaRPr lang="ru-RU" sz="3000" dirty="0"/>
          </a:p>
        </p:txBody>
      </p:sp>
      <p:sp>
        <p:nvSpPr>
          <p:cNvPr id="5" name="Подзаголовок 4"/>
          <p:cNvSpPr>
            <a:spLocks noGrp="1"/>
          </p:cNvSpPr>
          <p:nvPr>
            <p:ph type="subTitle" idx="1"/>
          </p:nvPr>
        </p:nvSpPr>
        <p:spPr>
          <a:xfrm>
            <a:off x="467544" y="4293096"/>
            <a:ext cx="5616624" cy="2016224"/>
          </a:xfrm>
        </p:spPr>
        <p:txBody>
          <a:bodyPr>
            <a:noAutofit/>
          </a:bodyPr>
          <a:lstStyle/>
          <a:p>
            <a:pPr algn="just">
              <a:buFont typeface="Wingdings" pitchFamily="2" charset="2"/>
              <a:buChar char="ü"/>
            </a:pPr>
            <a:r>
              <a:rPr lang="ru-RU" sz="2200" dirty="0" smtClean="0"/>
              <a:t>	</a:t>
            </a:r>
            <a:r>
              <a:rPr lang="ru-RU" sz="2400" dirty="0" smtClean="0"/>
              <a:t> </a:t>
            </a:r>
            <a:r>
              <a:rPr lang="ru-RU" sz="2000" dirty="0" smtClean="0"/>
              <a:t>Если бы среди руководителей подобных компаний и нашелся один альтруист, без принуждения установивший систему очистки своих отходов, это привело бы к росту издержек производства, высоким ценам и уменьшению количества потребителей. </a:t>
            </a:r>
            <a:endParaRPr lang="ru-RU" sz="2200" dirty="0"/>
          </a:p>
        </p:txBody>
      </p:sp>
      <p:sp>
        <p:nvSpPr>
          <p:cNvPr id="7" name="Прямоугольник 6"/>
          <p:cNvSpPr/>
          <p:nvPr/>
        </p:nvSpPr>
        <p:spPr>
          <a:xfrm>
            <a:off x="395536" y="1052736"/>
            <a:ext cx="8496944" cy="3139321"/>
          </a:xfrm>
          <a:prstGeom prst="rect">
            <a:avLst/>
          </a:prstGeom>
        </p:spPr>
        <p:txBody>
          <a:bodyPr wrap="square">
            <a:spAutoFit/>
          </a:bodyPr>
          <a:lstStyle/>
          <a:p>
            <a:pPr algn="just">
              <a:buFont typeface="Wingdings" pitchFamily="2" charset="2"/>
              <a:buChar char="ü"/>
            </a:pPr>
            <a:r>
              <a:rPr lang="ru-RU" dirty="0" smtClean="0"/>
              <a:t>	Из примера игры “невидимой руки” не  следует делать вывод о том, что все стремления к кооперации носят антисоциальный характер. Во многих случаях некооперативное поведение приводит к экономической неэффективности и способствует обнищанию общества. Убедительным подтверждением этого положения может служить пример игры в загрязнение окружающей среды, показанный на рис.7. Рассмотрим экономику, в которой отрицательным внешним эффектом является загрязнение. В этих условиях нерегулируемые компании в целях увеличения своих прибылей предпочли бы скорее загрязнение окружающей среды, нежели установку дорогостоящего оборудования, контролирующего вредные выбросы и отходы. </a:t>
            </a:r>
            <a:endParaRPr lang="ru-RU" dirty="0"/>
          </a:p>
        </p:txBody>
      </p:sp>
      <p:pic>
        <p:nvPicPr>
          <p:cNvPr id="6" name="Рисунок 5" descr="air-pollution_0.jpg"/>
          <p:cNvPicPr>
            <a:picLocks noChangeAspect="1"/>
          </p:cNvPicPr>
          <p:nvPr/>
        </p:nvPicPr>
        <p:blipFill>
          <a:blip r:embed="rId2" cstate="print"/>
          <a:stretch>
            <a:fillRect/>
          </a:stretch>
        </p:blipFill>
        <p:spPr>
          <a:xfrm>
            <a:off x="6228184" y="3933056"/>
            <a:ext cx="2588479" cy="2771403"/>
          </a:xfrm>
          <a:prstGeom prst="rect">
            <a:avLst/>
          </a:prstGeom>
        </p:spPr>
      </p:pic>
    </p:spTree>
  </p:cSld>
  <p:clrMapOvr>
    <a:masterClrMapping/>
  </p:clrMapOvr>
  <p:transition spd="slow">
    <p:wipe dir="d"/>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Содержимое 4" descr="Bankrotstvo1-e1338712600885.jpg"/>
          <p:cNvPicPr>
            <a:picLocks noGrp="1" noChangeAspect="1"/>
          </p:cNvPicPr>
          <p:nvPr>
            <p:ph idx="1"/>
          </p:nvPr>
        </p:nvPicPr>
        <p:blipFill>
          <a:blip r:embed="rId2" cstate="print"/>
          <a:stretch>
            <a:fillRect/>
          </a:stretch>
        </p:blipFill>
        <p:spPr>
          <a:xfrm>
            <a:off x="1619672" y="3284984"/>
            <a:ext cx="5400600" cy="2954651"/>
          </a:xfrm>
        </p:spPr>
      </p:pic>
      <p:sp>
        <p:nvSpPr>
          <p:cNvPr id="4" name="Прямоугольник 3"/>
          <p:cNvSpPr/>
          <p:nvPr/>
        </p:nvSpPr>
        <p:spPr>
          <a:xfrm>
            <a:off x="899592" y="692696"/>
            <a:ext cx="7200800" cy="2246769"/>
          </a:xfrm>
          <a:prstGeom prst="rect">
            <a:avLst/>
          </a:prstGeom>
        </p:spPr>
        <p:txBody>
          <a:bodyPr wrap="square">
            <a:spAutoFit/>
          </a:bodyPr>
          <a:lstStyle/>
          <a:p>
            <a:pPr>
              <a:buFont typeface="Wingdings" pitchFamily="2" charset="2"/>
              <a:buChar char="ü"/>
            </a:pPr>
            <a:r>
              <a:rPr lang="ru-RU" dirty="0" smtClean="0"/>
              <a:t> 	</a:t>
            </a:r>
            <a:r>
              <a:rPr lang="ru-RU" sz="2000" dirty="0" smtClean="0"/>
              <a:t>Достаточно высокие издержки ко всему прочему вполне могут привести его компанию к банкротству. Давление на конкурентов, оказываемое теорией Дарвина о естественном отборе, неизбежно приведет все компании к равновесию по </a:t>
            </a:r>
            <a:r>
              <a:rPr lang="ru-RU" sz="2000" dirty="0" err="1" smtClean="0"/>
              <a:t>Нэшу</a:t>
            </a:r>
            <a:r>
              <a:rPr lang="ru-RU" sz="2000" dirty="0" smtClean="0"/>
              <a:t>, представленному ячейкой </a:t>
            </a:r>
            <a:r>
              <a:rPr lang="en-US" sz="2000" dirty="0" smtClean="0"/>
              <a:t>D</a:t>
            </a:r>
            <a:r>
              <a:rPr lang="ru-RU" sz="2000" dirty="0" smtClean="0"/>
              <a:t> на рис. 7, поскольку ни одной из них не удастся увеличить прибыль, снизив уровень загрязнения.</a:t>
            </a:r>
            <a:endParaRPr lang="ru-RU" dirty="0"/>
          </a:p>
        </p:txBody>
      </p:sp>
    </p:spTree>
  </p:cSld>
  <p:clrMapOvr>
    <a:masterClrMapping/>
  </p:clrMapOvr>
  <p:transition>
    <p:wipe dir="d"/>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260648"/>
            <a:ext cx="8604448" cy="461665"/>
          </a:xfrm>
          <a:prstGeom prst="rect">
            <a:avLst/>
          </a:prstGeom>
        </p:spPr>
        <p:txBody>
          <a:bodyPr wrap="square">
            <a:spAutoFit/>
          </a:bodyPr>
          <a:lstStyle/>
          <a:p>
            <a:r>
              <a:rPr lang="ru-RU" sz="2400" dirty="0" smtClean="0"/>
              <a:t>	</a:t>
            </a:r>
            <a:endParaRPr lang="ru-RU" sz="2400" dirty="0"/>
          </a:p>
        </p:txBody>
      </p:sp>
      <p:sp>
        <p:nvSpPr>
          <p:cNvPr id="5" name="Прямоугольник 4"/>
          <p:cNvSpPr/>
          <p:nvPr/>
        </p:nvSpPr>
        <p:spPr>
          <a:xfrm>
            <a:off x="251520" y="3429000"/>
            <a:ext cx="8604448" cy="3139321"/>
          </a:xfrm>
          <a:prstGeom prst="rect">
            <a:avLst/>
          </a:prstGeom>
        </p:spPr>
        <p:txBody>
          <a:bodyPr wrap="square">
            <a:spAutoFit/>
          </a:bodyPr>
          <a:lstStyle/>
          <a:p>
            <a:pPr algn="just">
              <a:buFont typeface="Wingdings" pitchFamily="2" charset="2"/>
              <a:buChar char="ü"/>
            </a:pPr>
            <a:r>
              <a:rPr lang="ru-RU" dirty="0" smtClean="0"/>
              <a:t>	Игра в загрязнение иллюстрирует ситуацию, в которой механизм «невидимой руки» «дает осечку». Это тот случай, когда некооперативное равновесие по </a:t>
            </a:r>
            <a:r>
              <a:rPr lang="ru-RU" dirty="0" err="1" smtClean="0"/>
              <a:t>Нэшу</a:t>
            </a:r>
            <a:r>
              <a:rPr lang="ru-RU" dirty="0" smtClean="0"/>
              <a:t> оказывается неэффективным. Когда негативный эффект, вызываемый рынками или неконтролируемыми играми, принимает угрожающий</a:t>
            </a:r>
            <a:r>
              <a:rPr lang="en-US" dirty="0" smtClean="0"/>
              <a:t> </a:t>
            </a:r>
            <a:r>
              <a:rPr lang="ru-RU" dirty="0" smtClean="0"/>
              <a:t>масштаб, требуется вмешательство правительства. Устанавливая строгие ограничения или систему штрафов и квот на вредные выбросы, правительство стимулирует компании к переходу в состояние А, соответствующее низкому</a:t>
            </a:r>
            <a:r>
              <a:rPr lang="en-US" dirty="0" smtClean="0"/>
              <a:t>  </a:t>
            </a:r>
            <a:r>
              <a:rPr lang="ru-RU" dirty="0" smtClean="0"/>
              <a:t>уровню загрязнения, поддерживаемому всеми участниками. В этом состоянии компании получают ту же прибыль, что и при высоком уровне загрязнения, однако условия жизни людей становятся более благоприятными.</a:t>
            </a:r>
            <a:endParaRPr lang="ru-RU" dirty="0"/>
          </a:p>
        </p:txBody>
      </p:sp>
      <p:sp>
        <p:nvSpPr>
          <p:cNvPr id="7" name="Прямоугольник 6"/>
          <p:cNvSpPr/>
          <p:nvPr/>
        </p:nvSpPr>
        <p:spPr>
          <a:xfrm>
            <a:off x="6372200" y="315936"/>
            <a:ext cx="2483768" cy="1754326"/>
          </a:xfrm>
          <a:prstGeom prst="rect">
            <a:avLst/>
          </a:prstGeom>
        </p:spPr>
        <p:txBody>
          <a:bodyPr wrap="square">
            <a:spAutoFit/>
          </a:bodyPr>
          <a:lstStyle/>
          <a:p>
            <a:pPr algn="ctr"/>
            <a:r>
              <a:rPr lang="ru-RU" dirty="0" smtClean="0"/>
              <a:t>Рис. 7. Некооперативное поведение приводит к повышению загрязнения окружающей среды</a:t>
            </a:r>
            <a:endParaRPr lang="ru-RU" dirty="0"/>
          </a:p>
        </p:txBody>
      </p:sp>
      <p:pic>
        <p:nvPicPr>
          <p:cNvPr id="2050" name="Picture 2"/>
          <p:cNvPicPr>
            <a:picLocks noChangeAspect="1" noChangeArrowheads="1"/>
          </p:cNvPicPr>
          <p:nvPr/>
        </p:nvPicPr>
        <p:blipFill rotWithShape="1">
          <a:blip r:embed="rId2" cstate="print"/>
          <a:srcRect r="7758" b="5985"/>
          <a:stretch/>
        </p:blipFill>
        <p:spPr bwMode="auto">
          <a:xfrm>
            <a:off x="251519" y="260648"/>
            <a:ext cx="6149953" cy="3168352"/>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188640"/>
            <a:ext cx="8604448" cy="461665"/>
          </a:xfrm>
          <a:prstGeom prst="rect">
            <a:avLst/>
          </a:prstGeom>
        </p:spPr>
        <p:txBody>
          <a:bodyPr wrap="square">
            <a:spAutoFit/>
          </a:bodyPr>
          <a:lstStyle/>
          <a:p>
            <a:r>
              <a:rPr lang="ru-RU" sz="2400" dirty="0" smtClean="0"/>
              <a:t>	</a:t>
            </a:r>
            <a:endParaRPr lang="ru-RU" sz="2400" dirty="0"/>
          </a:p>
        </p:txBody>
      </p:sp>
      <p:sp>
        <p:nvSpPr>
          <p:cNvPr id="6" name="Прямоугольник 5"/>
          <p:cNvSpPr/>
          <p:nvPr/>
        </p:nvSpPr>
        <p:spPr>
          <a:xfrm>
            <a:off x="6732240" y="223972"/>
            <a:ext cx="2232248" cy="2308324"/>
          </a:xfrm>
          <a:prstGeom prst="rect">
            <a:avLst/>
          </a:prstGeom>
        </p:spPr>
        <p:txBody>
          <a:bodyPr wrap="square">
            <a:spAutoFit/>
          </a:bodyPr>
          <a:lstStyle/>
          <a:p>
            <a:pPr algn="ctr"/>
            <a:r>
              <a:rPr lang="ru-RU" dirty="0" smtClean="0"/>
              <a:t>Рис. 7. Некооперативное поведение приводит к повышению загрязнения окружающей среды</a:t>
            </a:r>
            <a:endParaRPr lang="ru-RU" dirty="0"/>
          </a:p>
        </p:txBody>
      </p:sp>
      <p:sp>
        <p:nvSpPr>
          <p:cNvPr id="7" name="Прямоугольник 6"/>
          <p:cNvSpPr/>
          <p:nvPr/>
        </p:nvSpPr>
        <p:spPr>
          <a:xfrm>
            <a:off x="247516" y="3645024"/>
            <a:ext cx="8716971" cy="3139321"/>
          </a:xfrm>
          <a:prstGeom prst="rect">
            <a:avLst/>
          </a:prstGeom>
        </p:spPr>
        <p:txBody>
          <a:bodyPr wrap="square">
            <a:spAutoFit/>
          </a:bodyPr>
          <a:lstStyle/>
          <a:p>
            <a:pPr algn="just">
              <a:buFont typeface="Wingdings" pitchFamily="2" charset="2"/>
              <a:buChar char="ü"/>
            </a:pPr>
            <a:r>
              <a:rPr lang="ru-RU" dirty="0" smtClean="0"/>
              <a:t>	В условиях жесткой конкуренции производство любой нерегулируемой и стремящаяся к максимальной прибыли сталелитейной компании будет наносить огромный ущерб окружающей среде в виде загрязнения воды и воздуха. Если одна компания примет меры к обезвреживанию своего производства, она вынуждена будет поднять цены и понести убытки в виде потери части потребителей и снижения прибыли. Некооперативное равновесие по </a:t>
            </a:r>
            <a:r>
              <a:rPr lang="ru-RU" dirty="0" err="1" smtClean="0"/>
              <a:t>Нэшу</a:t>
            </a:r>
            <a:r>
              <a:rPr lang="ru-RU" dirty="0" smtClean="0"/>
              <a:t> (ячейка </a:t>
            </a:r>
            <a:r>
              <a:rPr lang="en-US" dirty="0" smtClean="0"/>
              <a:t>D</a:t>
            </a:r>
            <a:r>
              <a:rPr lang="ru-RU" dirty="0" smtClean="0"/>
              <a:t> справа внизу) подводит компанию к принятию решения, последствиями которого является высокая степень загрязнения. Благодаря вмешательству государства равновесие можно сместить в сторону кооперации (ячейка А). где компании будут иметь ту же прибыль, не загрязняя при этом окружающей среды.</a:t>
            </a:r>
            <a:endParaRPr lang="ru-RU" dirty="0"/>
          </a:p>
        </p:txBody>
      </p:sp>
      <p:pic>
        <p:nvPicPr>
          <p:cNvPr id="8" name="Picture 2"/>
          <p:cNvPicPr>
            <a:picLocks noChangeAspect="1" noChangeArrowheads="1"/>
          </p:cNvPicPr>
          <p:nvPr/>
        </p:nvPicPr>
        <p:blipFill rotWithShape="1">
          <a:blip r:embed="rId2" cstate="print"/>
          <a:srcRect r="7888" b="5466"/>
          <a:stretch/>
        </p:blipFill>
        <p:spPr bwMode="auto">
          <a:xfrm>
            <a:off x="251519" y="223972"/>
            <a:ext cx="6316977" cy="3277036"/>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95536" y="236288"/>
            <a:ext cx="8640960" cy="648072"/>
          </a:xfrm>
        </p:spPr>
        <p:txBody>
          <a:bodyPr>
            <a:noAutofit/>
          </a:bodyPr>
          <a:lstStyle/>
          <a:p>
            <a:pPr algn="l"/>
            <a:r>
              <a:rPr lang="ru-RU" sz="3400" dirty="0" smtClean="0"/>
              <a:t>Смертельная игра: гонка вооружения</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179512" y="908721"/>
            <a:ext cx="6120680" cy="3754874"/>
          </a:xfrm>
          <a:prstGeom prst="rect">
            <a:avLst/>
          </a:prstGeom>
        </p:spPr>
        <p:txBody>
          <a:bodyPr wrap="square">
            <a:spAutoFit/>
          </a:bodyPr>
          <a:lstStyle/>
          <a:p>
            <a:pPr algn="just">
              <a:buFont typeface="Wingdings" pitchFamily="2" charset="2"/>
              <a:buChar char="ü"/>
            </a:pPr>
            <a:r>
              <a:rPr lang="ru-RU" dirty="0" smtClean="0"/>
              <a:t> 	</a:t>
            </a:r>
            <a:r>
              <a:rPr lang="ru-RU" sz="2200" dirty="0" smtClean="0"/>
              <a:t>Теория игр находит широкое применение на политической арене, в военной стратегии и даже в эволюционной биологии. Особенно опасной игрой, обнаруживающей неэффективность некооперативного равновесия, является гонка вооружений. Допустим, вы представляете сверхмощную державу А, которая противостоит столь же сверхмощной державе Б. </a:t>
            </a:r>
          </a:p>
          <a:p>
            <a:pPr algn="just"/>
            <a:endParaRPr lang="ru-RU" dirty="0"/>
          </a:p>
        </p:txBody>
      </p:sp>
      <p:pic>
        <p:nvPicPr>
          <p:cNvPr id="6" name="Рисунок 5" descr="rm_27_1341.jpg"/>
          <p:cNvPicPr>
            <a:picLocks noChangeAspect="1"/>
          </p:cNvPicPr>
          <p:nvPr/>
        </p:nvPicPr>
        <p:blipFill>
          <a:blip r:embed="rId2" cstate="print"/>
          <a:stretch>
            <a:fillRect/>
          </a:stretch>
        </p:blipFill>
        <p:spPr>
          <a:xfrm>
            <a:off x="6516216" y="1052737"/>
            <a:ext cx="2419365" cy="3503338"/>
          </a:xfrm>
          <a:prstGeom prst="rect">
            <a:avLst/>
          </a:prstGeom>
        </p:spPr>
      </p:pic>
      <p:sp>
        <p:nvSpPr>
          <p:cNvPr id="9" name="Прямоугольник 8"/>
          <p:cNvSpPr/>
          <p:nvPr/>
        </p:nvSpPr>
        <p:spPr>
          <a:xfrm>
            <a:off x="251520" y="4653136"/>
            <a:ext cx="8640960" cy="1477328"/>
          </a:xfrm>
          <a:prstGeom prst="rect">
            <a:avLst/>
          </a:prstGeom>
        </p:spPr>
        <p:txBody>
          <a:bodyPr wrap="square">
            <a:spAutoFit/>
          </a:bodyPr>
          <a:lstStyle/>
          <a:p>
            <a:r>
              <a:rPr lang="ru-RU" dirty="0" smtClean="0"/>
              <a:t>Вы создаете достаточный арсенал ядерного оружия, чтобы предотвратить какие-либо попытки агрессии с другой стороны.</a:t>
            </a:r>
            <a:r>
              <a:rPr lang="en-US" dirty="0" smtClean="0"/>
              <a:t> </a:t>
            </a:r>
            <a:r>
              <a:rPr lang="ru-RU" dirty="0" smtClean="0"/>
              <a:t>Не располагая данными о намерениях своего противника, вы можете чувствовать себя в безопасности только при наличии некоторого превосходства вооружения. Во всяком случае, как утверждают ваши генералы, это самая благоразумная политика.</a:t>
            </a:r>
            <a:endParaRPr lang="ru-RU" dirty="0"/>
          </a:p>
        </p:txBody>
      </p:sp>
    </p:spTree>
  </p:cSld>
  <p:clrMapOvr>
    <a:masterClrMapping/>
  </p:clrMapOvr>
  <p:transition spd="slow">
    <p:wipe dir="d"/>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395536" y="1124745"/>
            <a:ext cx="8280920" cy="3139321"/>
          </a:xfrm>
          <a:prstGeom prst="rect">
            <a:avLst/>
          </a:prstGeom>
        </p:spPr>
        <p:txBody>
          <a:bodyPr wrap="square">
            <a:spAutoFit/>
          </a:bodyPr>
          <a:lstStyle/>
          <a:p>
            <a:pPr algn="just">
              <a:buFont typeface="Wingdings" pitchFamily="2" charset="2"/>
              <a:buChar char="ü"/>
            </a:pPr>
            <a:r>
              <a:rPr lang="ru-RU" dirty="0" smtClean="0"/>
              <a:t> </a:t>
            </a:r>
            <a:r>
              <a:rPr lang="ru-RU" sz="2000" dirty="0" smtClean="0"/>
              <a:t>	Теперь поставьте себя на место своего конкурента Б, который наблюдает за тем, как вы занимаетесь наращиванием вооружений. Ваш соперник Б также точно не знает о ваших намерениях, и его генералы также советуют ему придерживаться стратегии превосходства в вооружении. Таким образом, вы стремитесь иметь на 10% бомб больше, чем ваш противник, а противник, в свою очередь, на 10% больше вас. Итак, спусковой крючок гонки вооружений сработал. </a:t>
            </a:r>
          </a:p>
          <a:p>
            <a:pPr algn="just"/>
            <a:r>
              <a:rPr lang="ru-RU" sz="2000" dirty="0" smtClean="0"/>
              <a:t>	</a:t>
            </a:r>
            <a:endParaRPr lang="ru-RU" dirty="0" smtClean="0"/>
          </a:p>
          <a:p>
            <a:pPr>
              <a:buFont typeface="Wingdings" pitchFamily="2" charset="2"/>
              <a:buChar char="ü"/>
            </a:pPr>
            <a:endParaRPr lang="ru-RU" dirty="0"/>
          </a:p>
        </p:txBody>
      </p:sp>
      <p:sp>
        <p:nvSpPr>
          <p:cNvPr id="3" name="Прямоугольник 2"/>
          <p:cNvSpPr/>
          <p:nvPr/>
        </p:nvSpPr>
        <p:spPr>
          <a:xfrm>
            <a:off x="395536" y="3717032"/>
            <a:ext cx="5976664" cy="2308324"/>
          </a:xfrm>
          <a:prstGeom prst="rect">
            <a:avLst/>
          </a:prstGeom>
        </p:spPr>
        <p:txBody>
          <a:bodyPr wrap="square">
            <a:spAutoFit/>
          </a:bodyPr>
          <a:lstStyle/>
          <a:p>
            <a:pPr algn="just">
              <a:buFont typeface="Wingdings" pitchFamily="2" charset="2"/>
              <a:buChar char="ü"/>
            </a:pPr>
            <a:r>
              <a:rPr lang="ru-RU" dirty="0" smtClean="0"/>
              <a:t>  	И </a:t>
            </a:r>
            <a:r>
              <a:rPr lang="ru-RU" dirty="0" smtClean="0"/>
              <a:t>это отнюдь не отвлеченный пример. Некооперативные действия США и Советского Союза в период с 1945 по 1991 годы привели к непомерным расходам, связанным с милитаризацией, и созданию арсенала почти из 100 тыс. ядерных боеголовок, значительная часть которых до сих пор сохраняется в странах бывшей советской империи.</a:t>
            </a:r>
            <a:endParaRPr lang="ru-RU" dirty="0"/>
          </a:p>
        </p:txBody>
      </p:sp>
      <p:pic>
        <p:nvPicPr>
          <p:cNvPr id="5" name="Рисунок 4" descr="плакат4-207x300.jpg"/>
          <p:cNvPicPr>
            <a:picLocks noChangeAspect="1"/>
          </p:cNvPicPr>
          <p:nvPr/>
        </p:nvPicPr>
        <p:blipFill>
          <a:blip r:embed="rId2" cstate="print"/>
          <a:stretch>
            <a:fillRect/>
          </a:stretch>
        </p:blipFill>
        <p:spPr>
          <a:xfrm>
            <a:off x="6590443" y="3429001"/>
            <a:ext cx="1939777" cy="2736304"/>
          </a:xfrm>
          <a:prstGeom prst="rect">
            <a:avLst/>
          </a:prstGeom>
        </p:spPr>
      </p:pic>
    </p:spTree>
  </p:cSld>
  <p:clrMapOvr>
    <a:masterClrMapping/>
  </p:clrMapOvr>
  <p:transition>
    <p:wipe dir="d"/>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395536" y="764704"/>
            <a:ext cx="8352928" cy="5262979"/>
          </a:xfrm>
          <a:prstGeom prst="rect">
            <a:avLst/>
          </a:prstGeom>
        </p:spPr>
        <p:txBody>
          <a:bodyPr wrap="square">
            <a:spAutoFit/>
          </a:bodyPr>
          <a:lstStyle/>
          <a:p>
            <a:pPr algn="just"/>
            <a:r>
              <a:rPr lang="ru-RU" sz="2100" dirty="0" smtClean="0"/>
              <a:t>	</a:t>
            </a:r>
          </a:p>
          <a:p>
            <a:pPr algn="just">
              <a:buFont typeface="Wingdings" pitchFamily="2" charset="2"/>
              <a:buChar char="ü"/>
            </a:pPr>
            <a:r>
              <a:rPr lang="ru-RU" sz="2100" dirty="0" smtClean="0"/>
              <a:t>	Существуют обоснованные опасения, что доступность оружия в США может привести к внутренней гонке вооружений, поскольку люди стремятся обзавестись оружием, чтобы избавиться от страха перед другими, уже вооруженными, людьми.</a:t>
            </a:r>
          </a:p>
          <a:p>
            <a:pPr algn="just">
              <a:buFont typeface="Wingdings" pitchFamily="2" charset="2"/>
              <a:buChar char="ü"/>
            </a:pPr>
            <a:r>
              <a:rPr lang="ru-RU" sz="2100" dirty="0" smtClean="0"/>
              <a:t>	Эти ситуации приводят нас к выводу о необходимости принятия решений на основе кооперации, которые принимаются различными сторонами, собравшимися вместе с целью достижения договоренности о сокращении вооруженных сил. Соглашения, ограничивающие гонку вооружений, переводят участников этой игры из состояния неэффективного некооперативного равновесия в состояние менее неэффективного кооперативного равновесия. Благодаря этому участники могут повысить как свою безопасность, так и уровень благосостояния.</a:t>
            </a:r>
            <a:endParaRPr lang="ru-RU" sz="2400" dirty="0"/>
          </a:p>
        </p:txBody>
      </p:sp>
    </p:spTree>
  </p:cSld>
  <p:clrMapOvr>
    <a:masterClrMapping/>
  </p:clrMapOvr>
  <p:transition spd="slow">
    <p:wipe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476672"/>
            <a:ext cx="8568952" cy="5616624"/>
          </a:xfrm>
        </p:spPr>
        <p:txBody>
          <a:bodyPr>
            <a:normAutofit/>
          </a:bodyPr>
          <a:lstStyle/>
          <a:p>
            <a:pPr algn="just">
              <a:buFont typeface="Wingdings" pitchFamily="2" charset="2"/>
              <a:buChar char="ü"/>
            </a:pPr>
            <a:r>
              <a:rPr lang="ru-RU" sz="2800" dirty="0" smtClean="0"/>
              <a:t>	Эти проблемы касаются не только нефтяного бизнеса. В действительности все фирмы сталкиваются с тем, что цены колеблются от месяца к месяцу. Стоимость факторов производства: рабочей силы, горючего, аренды земли и станков также очень изменчива. Суть бизнеса состоит в том, что вы вкладываете деньги сейчас, чтобы получить больше в дальнейшем. Здесь вы —заложник неопределенного будущего. Но, чтобы выиграть, нужно уметь рисковать.</a:t>
            </a:r>
            <a:endParaRPr lang="ru-RU" sz="3600" i="1" dirty="0"/>
          </a:p>
        </p:txBody>
      </p:sp>
    </p:spTree>
  </p:cSld>
  <p:clrMapOvr>
    <a:masterClrMapping/>
  </p:clrMapOvr>
  <p:transition spd="slow">
    <p:wipe dir="d"/>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95536" y="207467"/>
            <a:ext cx="8640960" cy="648072"/>
          </a:xfrm>
        </p:spPr>
        <p:txBody>
          <a:bodyPr>
            <a:noAutofit/>
          </a:bodyPr>
          <a:lstStyle/>
          <a:p>
            <a:pPr algn="l"/>
            <a:r>
              <a:rPr lang="ru-RU" sz="3400" dirty="0" smtClean="0"/>
              <a:t>Общество, где победитель получает все?</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908720"/>
            <a:ext cx="8568952" cy="5509200"/>
          </a:xfrm>
          <a:prstGeom prst="rect">
            <a:avLst/>
          </a:prstGeom>
        </p:spPr>
        <p:txBody>
          <a:bodyPr wrap="square">
            <a:spAutoFit/>
          </a:bodyPr>
          <a:lstStyle/>
          <a:p>
            <a:pPr algn="just">
              <a:buFont typeface="Wingdings" pitchFamily="2" charset="2"/>
              <a:buChar char="ü"/>
            </a:pPr>
            <a:r>
              <a:rPr lang="ru-RU" dirty="0" smtClean="0"/>
              <a:t>	</a:t>
            </a:r>
            <a:r>
              <a:rPr lang="ru-RU" sz="2200" dirty="0" smtClean="0"/>
              <a:t>Правда ли, что экономическая жизнь все больше и больше становится похожа на невиданных масштабов состязание  —  так сказать, гражданский эквивалент гонки вооружений?</a:t>
            </a:r>
          </a:p>
          <a:p>
            <a:pPr algn="just">
              <a:buFont typeface="Wingdings" pitchFamily="2" charset="2"/>
              <a:buChar char="ü"/>
            </a:pPr>
            <a:r>
              <a:rPr lang="ru-RU" sz="2200" dirty="0" smtClean="0"/>
              <a:t>	Ответьте на вопрос, что общего между элементами следующего перечня: бестселлеры, патенты, пловцы-олимпийцы, </a:t>
            </a:r>
            <a:r>
              <a:rPr lang="ru-RU" sz="2200" dirty="0" err="1" smtClean="0"/>
              <a:t>супермодели</a:t>
            </a:r>
            <a:r>
              <a:rPr lang="ru-RU" sz="2200" dirty="0" smtClean="0"/>
              <a:t>, победители судебных тяжб и президент США? Все это чемпионы игр под названием “победитель получает все", т.е. ситуаций, в которых выигрыш определяется скорее относительными достоинствами или заслугами, нежели абсолютными. Может быть только один золотой медалист в забеге на 400 метров, один победитель судебной тяжбы и только одна книга, занимающая первое место в рейтинге бестселлеров. А теперь сравните этих победителей с заводскими рабочими, чья заработная плата определяется абсолютной предельной производительностью.</a:t>
            </a:r>
            <a:endParaRPr lang="ru-RU" sz="2200" dirty="0"/>
          </a:p>
        </p:txBody>
      </p:sp>
    </p:spTree>
  </p:cSld>
  <p:clrMapOvr>
    <a:masterClrMapping/>
  </p:clrMapOvr>
  <p:transition spd="slow">
    <p:wipe dir="d"/>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260648"/>
            <a:ext cx="6120680" cy="1477328"/>
          </a:xfrm>
          <a:prstGeom prst="rect">
            <a:avLst/>
          </a:prstGeom>
        </p:spPr>
        <p:txBody>
          <a:bodyPr wrap="square">
            <a:spAutoFit/>
          </a:bodyPr>
          <a:lstStyle/>
          <a:p>
            <a:pPr algn="just">
              <a:buFont typeface="Wingdings" pitchFamily="2" charset="2"/>
              <a:buChar char="ü"/>
            </a:pPr>
            <a:r>
              <a:rPr lang="ru-RU" dirty="0" smtClean="0"/>
              <a:t>	Еще одной отличительной особенностью подобных состязаний является концентрация наград ближе к вершинам рейтингов. </a:t>
            </a:r>
            <a:r>
              <a:rPr lang="ru-RU" dirty="0" err="1" smtClean="0"/>
              <a:t>Супермодель</a:t>
            </a:r>
            <a:r>
              <a:rPr lang="ru-RU" dirty="0" smtClean="0"/>
              <a:t> </a:t>
            </a:r>
            <a:r>
              <a:rPr lang="ru-RU" dirty="0" err="1" smtClean="0"/>
              <a:t>Клаудиа</a:t>
            </a:r>
            <a:r>
              <a:rPr lang="ru-RU" dirty="0" smtClean="0"/>
              <a:t> Шиффер может заработать за показ мод 25 тыс. долл., тогда как другие манекенщицы—почти ничего. </a:t>
            </a:r>
            <a:endParaRPr lang="ru-RU" dirty="0"/>
          </a:p>
        </p:txBody>
      </p:sp>
      <p:pic>
        <p:nvPicPr>
          <p:cNvPr id="3" name="Рисунок 2" descr="1.jpg"/>
          <p:cNvPicPr>
            <a:picLocks noChangeAspect="1"/>
          </p:cNvPicPr>
          <p:nvPr/>
        </p:nvPicPr>
        <p:blipFill>
          <a:blip r:embed="rId2" cstate="print"/>
          <a:stretch>
            <a:fillRect/>
          </a:stretch>
        </p:blipFill>
        <p:spPr>
          <a:xfrm>
            <a:off x="6516216" y="260648"/>
            <a:ext cx="2160240" cy="2952328"/>
          </a:xfrm>
          <a:prstGeom prst="rect">
            <a:avLst/>
          </a:prstGeom>
        </p:spPr>
      </p:pic>
      <p:sp>
        <p:nvSpPr>
          <p:cNvPr id="5" name="Прямоугольник 4"/>
          <p:cNvSpPr/>
          <p:nvPr/>
        </p:nvSpPr>
        <p:spPr>
          <a:xfrm>
            <a:off x="179512" y="4509120"/>
            <a:ext cx="8388424" cy="1477328"/>
          </a:xfrm>
          <a:prstGeom prst="rect">
            <a:avLst/>
          </a:prstGeom>
        </p:spPr>
        <p:txBody>
          <a:bodyPr wrap="square">
            <a:spAutoFit/>
          </a:bodyPr>
          <a:lstStyle/>
          <a:p>
            <a:pPr algn="just">
              <a:buFont typeface="Wingdings" pitchFamily="2" charset="2"/>
              <a:buChar char="ü"/>
            </a:pPr>
            <a:r>
              <a:rPr lang="ru-RU" dirty="0" smtClean="0"/>
              <a:t> Писатели Стивен Кинг или </a:t>
            </a:r>
            <a:r>
              <a:rPr lang="ru-RU" dirty="0" err="1" smtClean="0"/>
              <a:t>Даниэла</a:t>
            </a:r>
            <a:r>
              <a:rPr lang="ru-RU" dirty="0" smtClean="0"/>
              <a:t> </a:t>
            </a:r>
            <a:r>
              <a:rPr lang="ru-RU" dirty="0" err="1" smtClean="0"/>
              <a:t>Стил</a:t>
            </a:r>
            <a:r>
              <a:rPr lang="ru-RU" dirty="0" smtClean="0"/>
              <a:t>, например, книги которых имеют рекордные уровни продаж, могут получить около 60 тыс. долл. за право издания своих книг, в то время как, согласно статистике, рядовой автор получает за свое творчество чуть больше минимальной заработной платы. </a:t>
            </a:r>
            <a:endParaRPr lang="ru-RU" dirty="0"/>
          </a:p>
        </p:txBody>
      </p:sp>
      <p:pic>
        <p:nvPicPr>
          <p:cNvPr id="6" name="Рисунок 5" descr="f1cee957ef867afbeb8b4f24559e569a.jpg"/>
          <p:cNvPicPr>
            <a:picLocks noChangeAspect="1"/>
          </p:cNvPicPr>
          <p:nvPr/>
        </p:nvPicPr>
        <p:blipFill>
          <a:blip r:embed="rId3" cstate="print"/>
          <a:stretch>
            <a:fillRect/>
          </a:stretch>
        </p:blipFill>
        <p:spPr>
          <a:xfrm>
            <a:off x="899592" y="1772816"/>
            <a:ext cx="2118678" cy="2736304"/>
          </a:xfrm>
          <a:prstGeom prst="rect">
            <a:avLst/>
          </a:prstGeom>
        </p:spPr>
      </p:pic>
      <p:pic>
        <p:nvPicPr>
          <p:cNvPr id="7" name="Рисунок 6" descr="stil_daniyela.jpg"/>
          <p:cNvPicPr>
            <a:picLocks noChangeAspect="1"/>
          </p:cNvPicPr>
          <p:nvPr/>
        </p:nvPicPr>
        <p:blipFill>
          <a:blip r:embed="rId4" cstate="print"/>
          <a:stretch>
            <a:fillRect/>
          </a:stretch>
        </p:blipFill>
        <p:spPr>
          <a:xfrm>
            <a:off x="3563888" y="1772816"/>
            <a:ext cx="2232248" cy="2733735"/>
          </a:xfrm>
          <a:prstGeom prst="rect">
            <a:avLst/>
          </a:prstGeom>
        </p:spPr>
      </p:pic>
    </p:spTree>
  </p:cSld>
  <p:clrMapOvr>
    <a:masterClrMapping/>
  </p:clrMapOvr>
  <p:transition spd="slow">
    <p:wipe dir="d"/>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395536" y="404664"/>
            <a:ext cx="8064896" cy="1754326"/>
          </a:xfrm>
          <a:prstGeom prst="rect">
            <a:avLst/>
          </a:prstGeom>
        </p:spPr>
        <p:txBody>
          <a:bodyPr wrap="square">
            <a:spAutoFit/>
          </a:bodyPr>
          <a:lstStyle/>
          <a:p>
            <a:pPr algn="just">
              <a:buFont typeface="Wingdings" pitchFamily="2" charset="2"/>
              <a:buChar char="ü"/>
            </a:pPr>
            <a:r>
              <a:rPr lang="ru-RU" dirty="0" smtClean="0"/>
              <a:t> Несколько блистательных кинозвезд, таких как Мел </a:t>
            </a:r>
            <a:r>
              <a:rPr lang="ru-RU" dirty="0" err="1" smtClean="0"/>
              <a:t>Гибсон</a:t>
            </a:r>
            <a:r>
              <a:rPr lang="ru-RU" dirty="0" smtClean="0"/>
              <a:t> или </a:t>
            </a:r>
            <a:r>
              <a:rPr lang="ru-RU" dirty="0" err="1" smtClean="0"/>
              <a:t>Кевин</a:t>
            </a:r>
            <a:r>
              <a:rPr lang="ru-RU" dirty="0" smtClean="0"/>
              <a:t> </a:t>
            </a:r>
            <a:r>
              <a:rPr lang="ru-RU" dirty="0" err="1" smtClean="0"/>
              <a:t>Костнер</a:t>
            </a:r>
            <a:r>
              <a:rPr lang="ru-RU" dirty="0" smtClean="0"/>
              <a:t>, получают миллионные гонорары за фильм. В то же время за последний год только одна десятая членов актерской гильдии получила какие-то деньги за участие в фильмах: менее же удачливые их коллеги вынуждены были подрабатывать таксистами или перебиваться какой-либо другой случайной работой.</a:t>
            </a:r>
            <a:endParaRPr lang="ru-RU" dirty="0"/>
          </a:p>
        </p:txBody>
      </p:sp>
      <p:pic>
        <p:nvPicPr>
          <p:cNvPr id="6" name="Рисунок 5" descr="9.jpg"/>
          <p:cNvPicPr>
            <a:picLocks noChangeAspect="1"/>
          </p:cNvPicPr>
          <p:nvPr/>
        </p:nvPicPr>
        <p:blipFill>
          <a:blip r:embed="rId2" cstate="print"/>
          <a:stretch>
            <a:fillRect/>
          </a:stretch>
        </p:blipFill>
        <p:spPr>
          <a:xfrm>
            <a:off x="827584" y="2276872"/>
            <a:ext cx="2790825" cy="4133850"/>
          </a:xfrm>
          <a:prstGeom prst="rect">
            <a:avLst/>
          </a:prstGeom>
        </p:spPr>
      </p:pic>
      <p:pic>
        <p:nvPicPr>
          <p:cNvPr id="7" name="Рисунок 6" descr="kevin_costner-2011-a-p.jpg"/>
          <p:cNvPicPr>
            <a:picLocks noChangeAspect="1"/>
          </p:cNvPicPr>
          <p:nvPr/>
        </p:nvPicPr>
        <p:blipFill>
          <a:blip r:embed="rId3" cstate="print"/>
          <a:stretch>
            <a:fillRect/>
          </a:stretch>
        </p:blipFill>
        <p:spPr>
          <a:xfrm>
            <a:off x="4644008" y="2276872"/>
            <a:ext cx="3079010" cy="4111228"/>
          </a:xfrm>
          <a:prstGeom prst="rect">
            <a:avLst/>
          </a:prstGeom>
        </p:spPr>
      </p:pic>
    </p:spTree>
  </p:cSld>
  <p:clrMapOvr>
    <a:masterClrMapping/>
  </p:clrMapOvr>
  <p:transition>
    <p:wipe dir="d"/>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188640"/>
            <a:ext cx="8604448" cy="461665"/>
          </a:xfrm>
          <a:prstGeom prst="rect">
            <a:avLst/>
          </a:prstGeom>
        </p:spPr>
        <p:txBody>
          <a:bodyPr wrap="square">
            <a:spAutoFit/>
          </a:bodyPr>
          <a:lstStyle/>
          <a:p>
            <a:r>
              <a:rPr lang="ru-RU" sz="2400" dirty="0" smtClean="0"/>
              <a:t>	</a:t>
            </a:r>
            <a:endParaRPr lang="ru-RU" sz="2400" dirty="0"/>
          </a:p>
        </p:txBody>
      </p:sp>
      <p:sp>
        <p:nvSpPr>
          <p:cNvPr id="6" name="Прямоугольник 5"/>
          <p:cNvSpPr/>
          <p:nvPr/>
        </p:nvSpPr>
        <p:spPr>
          <a:xfrm>
            <a:off x="6372200" y="212497"/>
            <a:ext cx="2592288" cy="2308324"/>
          </a:xfrm>
          <a:prstGeom prst="rect">
            <a:avLst/>
          </a:prstGeom>
        </p:spPr>
        <p:txBody>
          <a:bodyPr wrap="square">
            <a:spAutoFit/>
          </a:bodyPr>
          <a:lstStyle/>
          <a:p>
            <a:pPr algn="ctr"/>
            <a:r>
              <a:rPr lang="ru-RU" dirty="0" smtClean="0"/>
              <a:t>Рис. 8. Слишком большое количество желающих принять участие в состязании приводит к снижению национального дохода</a:t>
            </a:r>
            <a:endParaRPr lang="ru-RU" dirty="0"/>
          </a:p>
        </p:txBody>
      </p:sp>
      <p:sp>
        <p:nvSpPr>
          <p:cNvPr id="7" name="Прямоугольник 6"/>
          <p:cNvSpPr/>
          <p:nvPr/>
        </p:nvSpPr>
        <p:spPr>
          <a:xfrm>
            <a:off x="197260" y="3717032"/>
            <a:ext cx="8712968" cy="2862322"/>
          </a:xfrm>
          <a:prstGeom prst="rect">
            <a:avLst/>
          </a:prstGeom>
        </p:spPr>
        <p:txBody>
          <a:bodyPr wrap="square">
            <a:spAutoFit/>
          </a:bodyPr>
          <a:lstStyle/>
          <a:p>
            <a:pPr algn="just">
              <a:buFont typeface="Wingdings" pitchFamily="2" charset="2"/>
              <a:buChar char="ü"/>
            </a:pPr>
            <a:r>
              <a:rPr lang="ru-RU" sz="2000" dirty="0" smtClean="0"/>
              <a:t>	В игре «победитель получает все»  победителем (наверху) может оказаться либо спортсмен-профессионал, либо автор бестселлера. Претендент (слева) испытывает соблазн вступить в игру ввиду возможности большой прибыли. Подобно тому, как слишком много рыбаков охотятся за одной большой рыбой, рынки «победитель получает все» наводнены охотниками за удачей, получающими </a:t>
            </a:r>
            <a:r>
              <a:rPr lang="ru-RU" sz="2000" b="1" dirty="0" smtClean="0"/>
              <a:t>в </a:t>
            </a:r>
            <a:r>
              <a:rPr lang="ru-RU" sz="2000" dirty="0" smtClean="0"/>
              <a:t>конечном итоге очень небольшие деньги. Совокупный доход может увеличиться, если претендент благоразумно сделает выбор в пользу обычной деятельности с гарантированным заработком.</a:t>
            </a:r>
            <a:endParaRPr lang="ru-RU" dirty="0"/>
          </a:p>
        </p:txBody>
      </p:sp>
      <p:pic>
        <p:nvPicPr>
          <p:cNvPr id="3074" name="Picture 2"/>
          <p:cNvPicPr>
            <a:picLocks noChangeAspect="1" noChangeArrowheads="1"/>
          </p:cNvPicPr>
          <p:nvPr/>
        </p:nvPicPr>
        <p:blipFill>
          <a:blip r:embed="rId2" cstate="print"/>
          <a:srcRect/>
          <a:stretch>
            <a:fillRect/>
          </a:stretch>
        </p:blipFill>
        <p:spPr bwMode="auto">
          <a:xfrm>
            <a:off x="251520" y="188639"/>
            <a:ext cx="6048672" cy="3556369"/>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260648"/>
            <a:ext cx="8604448" cy="6232475"/>
          </a:xfrm>
          <a:prstGeom prst="rect">
            <a:avLst/>
          </a:prstGeom>
        </p:spPr>
        <p:txBody>
          <a:bodyPr wrap="square">
            <a:spAutoFit/>
          </a:bodyPr>
          <a:lstStyle/>
          <a:p>
            <a:pPr algn="just">
              <a:buFont typeface="Wingdings" pitchFamily="2" charset="2"/>
              <a:buChar char="ü"/>
            </a:pPr>
            <a:r>
              <a:rPr lang="ru-RU" sz="2100" dirty="0" smtClean="0"/>
              <a:t>	Игра “победитель получает все” показана на рис. 8. Счастливчик или просто талантливая личность имеет мощные, стимулы для участия в подобном состязании. В конечном итоге он и оказывается победителем и получает 300 тыс. долл. Претендент стоит перед выбором работы во вполне благополучной отрасли, например обрабатывающей промышленности, или участием в состязании на ниве шоу-бизнеса, спорта или адвокатской практики. Если претендент уверен в шансах на победу, он включается в состязание, поскольку, по его оценке, он получит 100тыс. долл. за победу в игре " победитель получает все" и только 50 тыс. долл. при выборе обычной деятельности.</a:t>
            </a:r>
          </a:p>
          <a:p>
            <a:pPr algn="just">
              <a:buFont typeface="Wingdings" pitchFamily="2" charset="2"/>
              <a:buChar char="ü"/>
            </a:pPr>
            <a:r>
              <a:rPr lang="ru-RU" sz="2100" dirty="0" smtClean="0"/>
              <a:t>	 Равновесие смещается в сторону переполненного равновесия (нижняя правая ячейка), отражающего участие обоих игроков в состязании. Национальный доход здесь выше, чем в состоянии равновесия при отсутствии захватывающего состязания, но ниже, чем при самом выгодном исходе, когда претендент отказывается вступать в борьбу. Неэффективное равновесие в игре “победитель получает все“ приводит к самой большой разнице в доходах.</a:t>
            </a:r>
            <a:endParaRPr lang="ru-RU" sz="2400" dirty="0"/>
          </a:p>
        </p:txBody>
      </p:sp>
    </p:spTree>
  </p:cSld>
  <p:clrMapOvr>
    <a:masterClrMapping/>
  </p:clrMapOvr>
  <p:transition spd="slow">
    <p:wipe dir="d"/>
  </p:transition>
</p:sld>
</file>

<file path=ppt/slides/slide1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49786" y="476672"/>
            <a:ext cx="8604448" cy="5693866"/>
          </a:xfrm>
          <a:prstGeom prst="rect">
            <a:avLst/>
          </a:prstGeom>
        </p:spPr>
        <p:txBody>
          <a:bodyPr wrap="square">
            <a:spAutoFit/>
          </a:bodyPr>
          <a:lstStyle/>
          <a:p>
            <a:pPr algn="just">
              <a:buFont typeface="Wingdings" pitchFamily="2" charset="2"/>
              <a:buChar char="ü"/>
            </a:pPr>
            <a:r>
              <a:rPr lang="ru-RU" sz="2100" dirty="0" smtClean="0"/>
              <a:t>	</a:t>
            </a:r>
            <a:r>
              <a:rPr lang="ru-RU" sz="2400" b="1" dirty="0" smtClean="0"/>
              <a:t> </a:t>
            </a:r>
            <a:r>
              <a:rPr lang="ru-RU" sz="2000" dirty="0" smtClean="0"/>
              <a:t>Замечательное исследование Роберта Фрэнка  и </a:t>
            </a:r>
            <a:r>
              <a:rPr lang="ru-RU" sz="2000" dirty="0" err="1" smtClean="0"/>
              <a:t>Филипа</a:t>
            </a:r>
            <a:r>
              <a:rPr lang="ru-RU" sz="2000" dirty="0" smtClean="0"/>
              <a:t> Кука  выявило последствия явления, названного ими “общество, где победитель получает все”. Приведенная ниже цитата из их работы показывает, как теория игр “проливает свет” на эту часть экономической жизни.</a:t>
            </a:r>
          </a:p>
          <a:p>
            <a:pPr algn="just">
              <a:buFont typeface="Wingdings" pitchFamily="2" charset="2"/>
              <a:buChar char="ü"/>
            </a:pPr>
            <a:r>
              <a:rPr lang="ru-RU" sz="2000" i="1" dirty="0" smtClean="0"/>
              <a:t>	В то время как независимые маркетологи придерживаются мнения, что рыночные стимулы приносят весьма эффективные результаты для общества. мы утверждаем, что рынки вида “победитель получает все” привлекают слишком много желающих, порождая неэффективные модели распределения и капиталовложений и часто приводят к деградации нашей культуры... Взрыв высоких доходов в значительной степени зиждется на возрастающей распространенности рынков типа “победитель получает все”.</a:t>
            </a:r>
          </a:p>
          <a:p>
            <a:pPr algn="just">
              <a:buFont typeface="Wingdings" pitchFamily="2" charset="2"/>
              <a:buChar char="ü"/>
            </a:pPr>
            <a:r>
              <a:rPr lang="ru-RU" sz="2000" dirty="0" smtClean="0"/>
              <a:t>	Фрэнк и Кук доказывают необходимость “позиционного управления </a:t>
            </a:r>
            <a:r>
              <a:rPr lang="ru-RU" sz="2000" dirty="0" smtClean="0"/>
              <a:t>вооружением” </a:t>
            </a:r>
            <a:r>
              <a:rPr lang="ru-RU" sz="2000" dirty="0" smtClean="0"/>
              <a:t>(например, реформирование юридической базы) и прогрессивных налогов на потребление как способа снижения расходов в связи с состязанием за большие призы в сфере развлечений, спорте и бизнесе.</a:t>
            </a:r>
          </a:p>
        </p:txBody>
      </p:sp>
    </p:spTree>
  </p:cSld>
  <p:clrMapOvr>
    <a:masterClrMapping/>
  </p:clrMapOvr>
  <p:transition spd="slow">
    <p:wipe dir="d"/>
  </p:transition>
</p:sld>
</file>

<file path=ppt/slides/slide1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231973"/>
            <a:ext cx="8640960" cy="648072"/>
          </a:xfrm>
        </p:spPr>
        <p:txBody>
          <a:bodyPr>
            <a:noAutofit/>
          </a:bodyPr>
          <a:lstStyle/>
          <a:p>
            <a:pPr algn="l"/>
            <a:r>
              <a:rPr lang="ru-RU" sz="3400" dirty="0" smtClean="0">
                <a:effectLst>
                  <a:outerShdw blurRad="38100" dist="38100" dir="2700000" algn="tl">
                    <a:srgbClr val="000000">
                      <a:alpha val="43137"/>
                    </a:srgbClr>
                  </a:outerShdw>
                </a:effectLst>
              </a:rPr>
              <a:t>Игры, игры, сплошные игры...</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48183" y="1196752"/>
            <a:ext cx="8568952" cy="4832092"/>
          </a:xfrm>
          <a:prstGeom prst="rect">
            <a:avLst/>
          </a:prstGeom>
        </p:spPr>
        <p:txBody>
          <a:bodyPr wrap="square">
            <a:spAutoFit/>
          </a:bodyPr>
          <a:lstStyle/>
          <a:p>
            <a:pPr algn="just">
              <a:buFont typeface="Wingdings" pitchFamily="2" charset="2"/>
              <a:buChar char="ü"/>
            </a:pPr>
            <a:r>
              <a:rPr lang="ru-RU" dirty="0"/>
              <a:t>	</a:t>
            </a:r>
            <a:r>
              <a:rPr lang="ru-RU" sz="2200" dirty="0" smtClean="0"/>
              <a:t>В свете «теории игр» можно рассмотреть экономику, общественные науки, бизнес и повседневную жизнь. К примеру, в экономике сточки зрения «теории игр» можно объяснить торговые и ценовые войны (несколько примеров можно найти в конце этой главы). Кроме того, некоторые обозреватели полагают, что, используя эту теорию, можно показать причины такого феномена, как «малоподвижные» цены. В соответствии с этой теорией, фирмы заключают нечто вроде тайного соглашения о преобладающем значении цены (скажем, если речь идет об автомобильной или сталелитейной промышленности). После того, как они пришли к соглашению, фирмы отказываются понижать или повышать цены, так как в противном случае участники рынка будут рассматривать такие изменения как сигнал объявления экономической войны.</a:t>
            </a:r>
            <a:endParaRPr lang="ru-RU" sz="2200" dirty="0"/>
          </a:p>
        </p:txBody>
      </p:sp>
    </p:spTree>
  </p:cSld>
  <p:clrMapOvr>
    <a:masterClrMapping/>
  </p:clrMapOvr>
  <p:transition spd="slow">
    <p:wipe dir="d"/>
  </p:transition>
</p:sld>
</file>

<file path=ppt/slides/slide1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476672"/>
            <a:ext cx="8604448" cy="5940088"/>
          </a:xfrm>
          <a:prstGeom prst="rect">
            <a:avLst/>
          </a:prstGeom>
        </p:spPr>
        <p:txBody>
          <a:bodyPr wrap="square">
            <a:spAutoFit/>
          </a:bodyPr>
          <a:lstStyle/>
          <a:p>
            <a:pPr algn="just">
              <a:buFont typeface="Wingdings" pitchFamily="2" charset="2"/>
              <a:buChar char="ü"/>
            </a:pPr>
            <a:r>
              <a:rPr lang="ru-RU" sz="2000" dirty="0" smtClean="0"/>
              <a:t>	С помощью теории игр можно также объяснить, почему иностранная конкуренция может привести к более ожесточенной ценовой войне. Что случится, если японская фирма войдет на американский рынок, на котором уже существующие компании тайно договорились назначить высокую цену? Зарубежные фирмы могут «отказаться играть в эту игру». Они просто будут снижать цены в целях овладения большей долей рынка. </a:t>
            </a:r>
          </a:p>
          <a:p>
            <a:pPr algn="just">
              <a:buFont typeface="Wingdings" pitchFamily="2" charset="2"/>
              <a:buChar char="ü"/>
            </a:pPr>
            <a:r>
              <a:rPr lang="ru-RU" sz="2000" dirty="0" smtClean="0"/>
              <a:t>	Положение усложняется, когда люди пытаются «изменить игру», действуя нечестно или меняя величину выигрыша. Фирма может изменить объем выигрышей, получаемых потенциальным конкурентом на ее рынке, построив большие производственные мощности, чем ей требуются. Такие действия предпринимаются для того, чтобы «обязать» себя назначить такие низкие цены, что потенциальный конкурент, установив их, не сможет заработать прибыль. Наиболее «страшным» примером такого типа игры является «угроза судного дня» ядерных сверхдержав, при которой одна из держав грозится развязать войну, приводящую к взаимному уничтожению, если другая держава будет осуществлять менее агрессивные меры.</a:t>
            </a:r>
            <a:endParaRPr lang="ru-RU" sz="2400" dirty="0"/>
          </a:p>
        </p:txBody>
      </p:sp>
    </p:spTree>
  </p:cSld>
  <p:clrMapOvr>
    <a:masterClrMapping/>
  </p:clrMapOvr>
  <p:transition spd="slow">
    <p:wipe dir="d"/>
  </p:transition>
</p:sld>
</file>

<file path=ppt/slides/slide1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1844824"/>
            <a:ext cx="8604448" cy="3139321"/>
          </a:xfrm>
          <a:prstGeom prst="rect">
            <a:avLst/>
          </a:prstGeom>
        </p:spPr>
        <p:txBody>
          <a:bodyPr wrap="square">
            <a:spAutoFit/>
          </a:bodyPr>
          <a:lstStyle/>
          <a:p>
            <a:pPr algn="just">
              <a:buFont typeface="Wingdings" pitchFamily="2" charset="2"/>
              <a:buChar char="ü"/>
            </a:pPr>
            <a:r>
              <a:rPr lang="ru-RU" sz="2000" dirty="0" smtClean="0"/>
              <a:t>	</a:t>
            </a:r>
            <a:r>
              <a:rPr lang="ru-RU" sz="2200" dirty="0" smtClean="0"/>
              <a:t>Эти несколько примеров иллюстрируют только часть огромного разнообразия результатов, которые можно получить, используя теорию игр. Данный раздел экономической теории является чрезвычайно полезным (для экономистов и других представителей общественных наук) инструментом анализа ситуаций, при которых небольшое число людей хорошо информировано и пытается перехитрить друг друга на рынках в сфере политики или в военных действиях.</a:t>
            </a:r>
          </a:p>
        </p:txBody>
      </p:sp>
    </p:spTree>
  </p:cSld>
  <p:clrMapOvr>
    <a:masterClrMapping/>
  </p:clrMapOvr>
  <p:transition spd="slow">
    <p:wipe dir="d"/>
  </p:transition>
</p:sld>
</file>

<file path=ppt/slides/slide1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755576" y="2348880"/>
            <a:ext cx="7543800" cy="1368152"/>
          </a:xfrm>
        </p:spPr>
        <p:txBody>
          <a:bodyPr>
            <a:normAutofit/>
          </a:bodyPr>
          <a:lstStyle/>
          <a:p>
            <a:pPr algn="ctr"/>
            <a:r>
              <a:rPr lang="ru-RU" sz="7200" dirty="0" smtClean="0"/>
              <a:t>РЕЗЮМЕ</a:t>
            </a:r>
            <a:endParaRPr lang="ru-RU" sz="7200" dirty="0"/>
          </a:p>
        </p:txBody>
      </p:sp>
    </p:spTree>
  </p:cSld>
  <p:clrMapOvr>
    <a:masterClrMapping/>
  </p:clrMapOvr>
  <p:transition spd="slow">
    <p:wipe dir="d"/>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548680"/>
            <a:ext cx="8568952" cy="5616624"/>
          </a:xfrm>
        </p:spPr>
        <p:txBody>
          <a:bodyPr>
            <a:normAutofit/>
          </a:bodyPr>
          <a:lstStyle/>
          <a:p>
            <a:pPr algn="just">
              <a:buFont typeface="Wingdings" pitchFamily="2" charset="2"/>
              <a:buChar char="ü"/>
            </a:pPr>
            <a:r>
              <a:rPr lang="ru-RU" sz="2800" dirty="0" smtClean="0"/>
              <a:t>	Современная экономическая теория все больше учитывает неопределенность при анализе поведения бизнеса и домашних хозяйств. В этом разделе мы рассмотрим роль рынка в распределении риска во времени и в пространстве. Опишем особенности поведения в условиях неопределенности и изложим теорию, объясняющую, как работает страховой рынок. Эти короткие главки являются всего лишь введением в пленительный мир экономики и риска.</a:t>
            </a:r>
            <a:endParaRPr lang="ru-RU" sz="3600" i="1" dirty="0"/>
          </a:p>
        </p:txBody>
      </p:sp>
    </p:spTree>
  </p:cSld>
  <p:clrMapOvr>
    <a:masterClrMapping/>
  </p:clrMapOvr>
  <p:transition spd="slow">
    <p:wipe dir="d"/>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188640"/>
            <a:ext cx="8640960" cy="648072"/>
          </a:xfrm>
        </p:spPr>
        <p:txBody>
          <a:bodyPr>
            <a:noAutofit/>
          </a:bodyPr>
          <a:lstStyle/>
          <a:p>
            <a:pPr algn="l"/>
            <a:r>
              <a:rPr lang="ru-RU" sz="3400" dirty="0" smtClean="0"/>
              <a:t>А. Экономика риска и неопределенности</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836712"/>
            <a:ext cx="8568952" cy="5755422"/>
          </a:xfrm>
          <a:prstGeom prst="rect">
            <a:avLst/>
          </a:prstGeom>
        </p:spPr>
        <p:txBody>
          <a:bodyPr wrap="square">
            <a:spAutoFit/>
          </a:bodyPr>
          <a:lstStyle/>
          <a:p>
            <a:pPr algn="just"/>
            <a:r>
              <a:rPr lang="ru-RU" sz="2300" dirty="0" smtClean="0"/>
              <a:t>	1. Экономическая жизнь полна неопределенности. Потребители так же хорошо знакомы с неопределенностью по поводу будущих доходов и собственной занятости, как и с угрозой неожиданных убытков. Фирмы сталкиваются с неопределенностью по поводу издержек. Их будущие доходы не поддаются пред сказанию из-за неопределенности цен и объемов производства.</a:t>
            </a:r>
          </a:p>
          <a:p>
            <a:pPr algn="just"/>
            <a:r>
              <a:rPr lang="ru-RU" sz="2300" dirty="0" smtClean="0"/>
              <a:t>	2. В хорошо налаженном рыночном хозяйстве арбитраж, спекуляция и страхование помогают сгладить неизбежные риски. Спекулянты—это люди, которые покупают и продают товары с целью получить прибыль за счет разницы в ценах. Они перемещают товары из регионов с низкой ценой в регионы с высокой ценой, или из периодов избытка в периоды дефицита, и даже из неопределенных ситуаций в периоды, в которых существует вероятность того, что товар станет редким.</a:t>
            </a:r>
            <a:endParaRPr lang="ru-RU" sz="2300" dirty="0"/>
          </a:p>
        </p:txBody>
      </p:sp>
    </p:spTree>
  </p:cSld>
  <p:clrMapOvr>
    <a:masterClrMapping/>
  </p:clrMapOvr>
  <p:transition spd="slow">
    <p:wipe dir="d"/>
  </p:transition>
</p:sld>
</file>

<file path=ppt/slides/slide1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188640"/>
            <a:ext cx="8604448" cy="6555641"/>
          </a:xfrm>
          <a:prstGeom prst="rect">
            <a:avLst/>
          </a:prstGeom>
        </p:spPr>
        <p:txBody>
          <a:bodyPr wrap="square">
            <a:spAutoFit/>
          </a:bodyPr>
          <a:lstStyle/>
          <a:p>
            <a:pPr algn="just"/>
            <a:r>
              <a:rPr lang="ru-RU" sz="2100" dirty="0" smtClean="0"/>
              <a:t>	3. Хотя действия спекулянтов и </a:t>
            </a:r>
            <a:r>
              <a:rPr lang="ru-RU" sz="2100" dirty="0" err="1" smtClean="0"/>
              <a:t>арбитражеров</a:t>
            </a:r>
            <a:r>
              <a:rPr lang="ru-RU" sz="2100" dirty="0" smtClean="0"/>
              <a:t> </a:t>
            </a:r>
            <a:r>
              <a:rPr lang="ru-RU" sz="2100" dirty="0" err="1" smtClean="0"/>
              <a:t>и</a:t>
            </a:r>
            <a:r>
              <a:rPr lang="ru-RU" sz="2100" dirty="0" smtClean="0"/>
              <a:t> направлены к извлечению личной прибыли, в масштабах всей экономики их усилия приводят к выравниванию цен во времени и пространстве. Параметрами рыночного равновесия являются результаты с нулевой прибылью, при которых уравновешиваются предельные издержки и предельная полезность в различных регионах, периодах или неопределенных ситуациях. Степень, с которой спекулянты устраняют нестабильность цен и потребления, отражает их участие в механизме невидимой руки, который выполняет общественно полезную функцию </a:t>
            </a:r>
            <a:r>
              <a:rPr lang="ru-RU" sz="2100" dirty="0" err="1" smtClean="0"/>
              <a:t>реаллокации</a:t>
            </a:r>
            <a:r>
              <a:rPr lang="ru-RU" sz="2100" dirty="0" smtClean="0"/>
              <a:t> благ из «плохих времен» (когда цены низки) в «хорошие времена» (когда цены высоки).</a:t>
            </a:r>
          </a:p>
          <a:p>
            <a:pPr algn="just"/>
            <a:r>
              <a:rPr lang="ru-RU" sz="2100" dirty="0" smtClean="0"/>
              <a:t>	4. Спекулятивные рынки позволяют индивидам хеджировать свои риски. Принцип неприятия (уклонения от) риска, который сам вытекает из принципа убывающей предельной полезности, означает, что индивиды избегают рискованных ситуаций, обещающих нулевую выгоду (ожидаемую ценность). Люди, характеризующиеся неприятием риска, покупают страховку в целях уменьшения катастрофического снижения полезности при пожарах, смерти и других бедствиях.</a:t>
            </a:r>
            <a:endParaRPr lang="ru-RU" sz="2100" dirty="0"/>
          </a:p>
        </p:txBody>
      </p:sp>
    </p:spTree>
  </p:cSld>
  <p:clrMapOvr>
    <a:masterClrMapping/>
  </p:clrMapOvr>
  <p:transition spd="slow">
    <p:wipe dir="d"/>
  </p:transition>
</p:sld>
</file>

<file path=ppt/slides/slide1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19766" y="188640"/>
            <a:ext cx="8604448" cy="6247864"/>
          </a:xfrm>
          <a:prstGeom prst="rect">
            <a:avLst/>
          </a:prstGeom>
        </p:spPr>
        <p:txBody>
          <a:bodyPr wrap="square">
            <a:spAutoFit/>
          </a:bodyPr>
          <a:lstStyle/>
          <a:p>
            <a:pPr algn="just"/>
            <a:r>
              <a:rPr lang="ru-RU" sz="2000" dirty="0" smtClean="0"/>
              <a:t>	5. Страхование и распределение риска обеспечивают</a:t>
            </a:r>
          </a:p>
          <a:p>
            <a:pPr algn="just"/>
            <a:r>
              <a:rPr lang="ru-RU" sz="2000" dirty="0" smtClean="0"/>
              <a:t>тенденцию к стабилизации потребления при различной экономической обстановке. Страховая компания принимает на себя крупные индивидуальные риски и распределяет («распыляет» или диверсифицирует) их так широко, что они становятся приемлемыми для большого числа отдельных людей. Страхование выгодно потому, что, помогая выравнивать объемы потребления в различных неопределенных (экономических) ситуациях, оно повышает ожидаемый уровень полезности.</a:t>
            </a:r>
          </a:p>
          <a:p>
            <a:pPr algn="just"/>
            <a:r>
              <a:rPr lang="ru-RU" sz="2000" dirty="0" smtClean="0"/>
              <a:t>	6. Необходимыми условиями эффективного функционирования страхового рынка является наличие большого числа независимых страховых событий с малой вероятностью морального риска и неблагоприятного отбора. Когда возникает несостоятельность рынка, цены могут стать искаженными, или даже возможно исчезновение такого рынка. Если частный страховой рынок терпит фиаско, в дело может вмешаться государство и обеспечить социальное страхование своих граждан. Даже государства, проводящие политику невмешательства в рыночный процесс, практикуют страхование (от) безработицы и низкого дохода в старости.</a:t>
            </a:r>
            <a:endParaRPr lang="ru-RU" sz="2400" dirty="0"/>
          </a:p>
        </p:txBody>
      </p:sp>
    </p:spTree>
  </p:cSld>
  <p:clrMapOvr>
    <a:masterClrMapping/>
  </p:clrMapOvr>
  <p:transition spd="slow">
    <p:wipe dir="d"/>
  </p:transition>
</p:sld>
</file>

<file path=ppt/slides/slide1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15516" y="188640"/>
            <a:ext cx="8640960" cy="648072"/>
          </a:xfrm>
        </p:spPr>
        <p:txBody>
          <a:bodyPr>
            <a:noAutofit/>
          </a:bodyPr>
          <a:lstStyle/>
          <a:p>
            <a:pPr algn="l"/>
            <a:r>
              <a:rPr lang="ru-RU" sz="3200" dirty="0" smtClean="0"/>
              <a:t>Б. Теория игр</a:t>
            </a:r>
            <a:endParaRPr lang="ru-RU" sz="30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1052736"/>
            <a:ext cx="8568952" cy="5201424"/>
          </a:xfrm>
          <a:prstGeom prst="rect">
            <a:avLst/>
          </a:prstGeom>
        </p:spPr>
        <p:txBody>
          <a:bodyPr wrap="square">
            <a:spAutoFit/>
          </a:bodyPr>
          <a:lstStyle/>
          <a:p>
            <a:pPr algn="just"/>
            <a:r>
              <a:rPr lang="ru-RU" sz="2400" dirty="0" smtClean="0"/>
              <a:t>	</a:t>
            </a:r>
            <a:r>
              <a:rPr lang="ru-RU" sz="2200" dirty="0" smtClean="0"/>
              <a:t>7. В экономической жизни можно найти много примеров стратегического взаимодействия между фирмами, домохозяйствами, правительствами и другими хозяйствующими субъектами. Теория игр изучает способы, посредством которых две или большее число сторон (участников), взаимодействуя на рынке, выбирают действия или стратегии, которые оказывают совместное влияние на каждого участника.</a:t>
            </a:r>
          </a:p>
          <a:p>
            <a:pPr algn="just"/>
            <a:r>
              <a:rPr lang="ru-RU" sz="2200" dirty="0" smtClean="0"/>
              <a:t>	8. Базисная структура игры включает в себя игроков, выбирающих определенные действия или стратегии и выигрыши, которые описывают, какую прибыль или другой вид выгоды получит определенный игрок при каждом исходе игры. Основным новым понятием в теории игр является матрица (или таблица) выигрышей, которая отображает стратегии и выигрыши различных игроков.</a:t>
            </a:r>
            <a:endParaRPr lang="ru-RU" sz="2200" dirty="0"/>
          </a:p>
        </p:txBody>
      </p:sp>
    </p:spTree>
  </p:cSld>
  <p:clrMapOvr>
    <a:masterClrMapping/>
  </p:clrMapOvr>
  <p:transition spd="slow">
    <p:wipe dir="d"/>
  </p:transition>
</p:sld>
</file>

<file path=ppt/slides/slide1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476672"/>
            <a:ext cx="8604448" cy="6186309"/>
          </a:xfrm>
          <a:prstGeom prst="rect">
            <a:avLst/>
          </a:prstGeom>
        </p:spPr>
        <p:txBody>
          <a:bodyPr wrap="square">
            <a:spAutoFit/>
          </a:bodyPr>
          <a:lstStyle/>
          <a:p>
            <a:pPr algn="just"/>
            <a:r>
              <a:rPr lang="ru-RU" sz="2200" dirty="0" smtClean="0"/>
              <a:t>	9. Чтобы правильно выбрать для себя стратегию, игроку необходимо сознавать как цели противников, так и свои собственные цели, и никогда не забывать при этом, что его противник будет исходить из тех же принципов. При использовании теории игр в экономической теории или других науках предполагается, что игроки всегда делают наилучший выбор. Осуществляя вашу стратегию, направленную на максимизацию прибыли, всегда допускайте, что ваш соперник точно так же анализирует ваши действия.</a:t>
            </a:r>
          </a:p>
          <a:p>
            <a:pPr algn="just"/>
            <a:r>
              <a:rPr lang="ru-RU" sz="2200" b="1" dirty="0" smtClean="0"/>
              <a:t>	10.</a:t>
            </a:r>
            <a:r>
              <a:rPr lang="ru-RU" sz="2200" dirty="0" smtClean="0"/>
              <a:t> Иногда возможен выбор доминирующей стратегии, . при которой игрок достигает наилучшего результата независимо от действий противника. Однако чаще более полезной концепцией в теории игр оказывается равновесие по </a:t>
            </a:r>
            <a:r>
              <a:rPr lang="ru-RU" sz="2200" dirty="0" err="1" smtClean="0"/>
              <a:t>Нэшу</a:t>
            </a:r>
            <a:r>
              <a:rPr lang="ru-RU" sz="2200" dirty="0" smtClean="0"/>
              <a:t> (или некооперативное равновесие). Это ситуация, при которой никто из игроков не может улучшить свое положение при неизменности действий других участников. Иногда участники могут вступать в сговор или кооперироваться, что приводит к установлению кооперативного равновесия.</a:t>
            </a:r>
            <a:endParaRPr lang="ru-RU" sz="2400" dirty="0"/>
          </a:p>
        </p:txBody>
      </p:sp>
    </p:spTree>
  </p:cSld>
  <p:clrMapOvr>
    <a:masterClrMapping/>
  </p:clrMapOvr>
  <p:transition spd="slow">
    <p:wipe dir="d"/>
  </p:transition>
</p:sld>
</file>

<file path=ppt/slides/slide1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1124744"/>
            <a:ext cx="8604448" cy="4154984"/>
          </a:xfrm>
          <a:prstGeom prst="rect">
            <a:avLst/>
          </a:prstGeom>
        </p:spPr>
        <p:txBody>
          <a:bodyPr wrap="square">
            <a:spAutoFit/>
          </a:bodyPr>
          <a:lstStyle/>
          <a:p>
            <a:pPr algn="just"/>
            <a:r>
              <a:rPr lang="ru-RU" sz="2200" dirty="0" smtClean="0"/>
              <a:t>	</a:t>
            </a:r>
            <a:r>
              <a:rPr lang="ru-RU" sz="2200" b="1" dirty="0" smtClean="0"/>
              <a:t>11.</a:t>
            </a:r>
            <a:r>
              <a:rPr lang="ru-RU" sz="2200" dirty="0" smtClean="0"/>
              <a:t> Равновесие по </a:t>
            </a:r>
            <a:r>
              <a:rPr lang="ru-RU" sz="2200" dirty="0" err="1" smtClean="0"/>
              <a:t>Нэшу</a:t>
            </a:r>
            <a:r>
              <a:rPr lang="ru-RU" sz="2200" dirty="0" smtClean="0"/>
              <a:t> порождает благоприятный результат на совершенно конкурентных рынках, не характеризующихся наличием внешних эффектов. Применительно к таким рынкам теорема «невидимой руки» показывает, как не вступающие в сговор фирмы устанавливают цены, равные предельным издержкам; в этом случае возникшее всеобщее равновесие является эффективным. Однако нередко некооперативное поведение порождает общественные потери, когда конкуренты загрязняют окружающую среду или вовлекаются в расточительную гонку вооружений. В подобных ситуациях необходимо вытеснение частной конкуренции за счет общественной кооперации.</a:t>
            </a:r>
            <a:endParaRPr lang="ru-RU" sz="2400" dirty="0"/>
          </a:p>
        </p:txBody>
      </p:sp>
    </p:spTree>
  </p:cSld>
  <p:clrMapOvr>
    <a:masterClrMapping/>
  </p:clrMapOvr>
  <p:transition spd="slow">
    <p:wipe dir="d"/>
  </p:transition>
</p:sld>
</file>

<file path=ppt/slides/slide1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188640"/>
            <a:ext cx="8640960" cy="1008112"/>
          </a:xfrm>
        </p:spPr>
        <p:txBody>
          <a:bodyPr>
            <a:noAutofit/>
          </a:bodyPr>
          <a:lstStyle/>
          <a:p>
            <a:pPr algn="l"/>
            <a:r>
              <a:rPr lang="ru-RU" sz="3200" dirty="0" smtClean="0"/>
              <a:t/>
            </a:r>
            <a:br>
              <a:rPr lang="ru-RU" sz="3200" dirty="0" smtClean="0"/>
            </a:br>
            <a:r>
              <a:rPr lang="ru-RU" sz="3200" dirty="0" smtClean="0"/>
              <a:t/>
            </a:r>
            <a:br>
              <a:rPr lang="ru-RU" sz="3200" dirty="0" smtClean="0"/>
            </a:br>
            <a:r>
              <a:rPr lang="ru-RU" sz="3400" dirty="0" smtClean="0"/>
              <a:t>ОСНОВНЫЕ ПОНЯТИЯ</a:t>
            </a:r>
            <a:br>
              <a:rPr lang="ru-RU" sz="3400" dirty="0" smtClean="0"/>
            </a:br>
            <a:r>
              <a:rPr lang="ru-RU" sz="3400" dirty="0" smtClean="0"/>
              <a:t>Риск и неопределенность</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61349" y="1340768"/>
            <a:ext cx="8568952" cy="3785652"/>
          </a:xfrm>
          <a:prstGeom prst="rect">
            <a:avLst/>
          </a:prstGeom>
        </p:spPr>
        <p:txBody>
          <a:bodyPr wrap="square">
            <a:spAutoFit/>
          </a:bodyPr>
          <a:lstStyle/>
          <a:p>
            <a:pPr marL="342900" indent="-342900" algn="just">
              <a:buFont typeface="Arial" pitchFamily="34" charset="0"/>
              <a:buChar char="•"/>
            </a:pPr>
            <a:r>
              <a:rPr lang="ru-RU" sz="2400" dirty="0" smtClean="0"/>
              <a:t>выравнивание цен в пространстве идеальная сезонная структура цен спекуляция, арбитраж, хеджирование</a:t>
            </a:r>
          </a:p>
          <a:p>
            <a:pPr marL="342900" indent="-342900" algn="just">
              <a:buFont typeface="Arial" pitchFamily="34" charset="0"/>
              <a:buChar char="•"/>
            </a:pPr>
            <a:r>
              <a:rPr lang="ru-RU" sz="2400" dirty="0" smtClean="0"/>
              <a:t>неприятие риска и убывающая предельная полезность</a:t>
            </a:r>
          </a:p>
          <a:p>
            <a:pPr marL="342900" indent="-342900" algn="just">
              <a:buFont typeface="Arial" pitchFamily="34" charset="0"/>
              <a:buChar char="•"/>
            </a:pPr>
            <a:r>
              <a:rPr lang="ru-RU" sz="2400" dirty="0" smtClean="0"/>
              <a:t>стабильность и нестабильность потребления</a:t>
            </a:r>
          </a:p>
          <a:p>
            <a:pPr marL="342900" indent="-342900" algn="just">
              <a:buFont typeface="Arial" pitchFamily="34" charset="0"/>
              <a:buChar char="•"/>
            </a:pPr>
            <a:r>
              <a:rPr lang="ru-RU" sz="2400" dirty="0" smtClean="0"/>
              <a:t>страхование и распределение риска</a:t>
            </a:r>
          </a:p>
          <a:p>
            <a:pPr marL="342900" indent="-342900" algn="just">
              <a:buFont typeface="Arial" pitchFamily="34" charset="0"/>
              <a:buChar char="•"/>
            </a:pPr>
            <a:r>
              <a:rPr lang="ru-RU" sz="2400" dirty="0" smtClean="0"/>
              <a:t>несостоятельность рынка в распределении информации</a:t>
            </a:r>
          </a:p>
          <a:p>
            <a:pPr marL="342900" indent="-342900" algn="just">
              <a:buFont typeface="Arial" pitchFamily="34" charset="0"/>
              <a:buChar char="•"/>
            </a:pPr>
            <a:r>
              <a:rPr lang="ru-RU" sz="2400" dirty="0" smtClean="0"/>
              <a:t>моральный риск, неблагоприятный отбор, неполнота рынков</a:t>
            </a:r>
          </a:p>
          <a:p>
            <a:pPr marL="342900" indent="-342900" algn="just">
              <a:buFont typeface="Arial" pitchFamily="34" charset="0"/>
              <a:buChar char="•"/>
            </a:pPr>
            <a:r>
              <a:rPr lang="ru-RU" sz="2400" dirty="0" smtClean="0"/>
              <a:t>социальное страхование</a:t>
            </a:r>
            <a:endParaRPr lang="ru-RU" sz="2400" dirty="0"/>
          </a:p>
        </p:txBody>
      </p:sp>
    </p:spTree>
  </p:cSld>
  <p:clrMapOvr>
    <a:masterClrMapping/>
  </p:clrMapOvr>
  <p:transition spd="slow">
    <p:wipe dir="d"/>
  </p:transition>
</p:sld>
</file>

<file path=ppt/slides/slide1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23528" y="404664"/>
            <a:ext cx="8640960" cy="648072"/>
          </a:xfrm>
        </p:spPr>
        <p:txBody>
          <a:bodyPr>
            <a:noAutofit/>
          </a:bodyPr>
          <a:lstStyle/>
          <a:p>
            <a:pPr algn="l"/>
            <a:r>
              <a:rPr lang="ru-RU" sz="3200" dirty="0" smtClean="0"/>
              <a:t/>
            </a:r>
            <a:br>
              <a:rPr lang="ru-RU" sz="3200" dirty="0" smtClean="0"/>
            </a:br>
            <a:r>
              <a:rPr lang="ru-RU" sz="3200" dirty="0" smtClean="0"/>
              <a:t/>
            </a:r>
            <a:br>
              <a:rPr lang="ru-RU" sz="3200" dirty="0" smtClean="0"/>
            </a:br>
            <a:r>
              <a:rPr lang="ru-RU" sz="3400" dirty="0" smtClean="0"/>
              <a:t>Теория игр</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1052736"/>
            <a:ext cx="8568952" cy="2308324"/>
          </a:xfrm>
          <a:prstGeom prst="rect">
            <a:avLst/>
          </a:prstGeom>
        </p:spPr>
        <p:txBody>
          <a:bodyPr wrap="square">
            <a:spAutoFit/>
          </a:bodyPr>
          <a:lstStyle/>
          <a:p>
            <a:pPr marL="342900" indent="-342900">
              <a:buFont typeface="Arial" pitchFamily="34" charset="0"/>
              <a:buChar char="•"/>
            </a:pPr>
            <a:r>
              <a:rPr lang="ru-RU" sz="2400" dirty="0" smtClean="0"/>
              <a:t>игроки, стратегии, выигрыши</a:t>
            </a:r>
          </a:p>
          <a:p>
            <a:pPr marL="342900" indent="-342900">
              <a:buFont typeface="Arial" pitchFamily="34" charset="0"/>
              <a:buChar char="•"/>
            </a:pPr>
            <a:r>
              <a:rPr lang="ru-RU" sz="2400" dirty="0" smtClean="0"/>
              <a:t>матрица (таблица) выигрышей</a:t>
            </a:r>
          </a:p>
          <a:p>
            <a:pPr marL="342900" indent="-342900">
              <a:buFont typeface="Arial" pitchFamily="34" charset="0"/>
              <a:buChar char="•"/>
            </a:pPr>
            <a:r>
              <a:rPr lang="ru-RU" sz="2400" dirty="0" smtClean="0"/>
              <a:t>доминирующая стратегия и равновесие</a:t>
            </a:r>
          </a:p>
          <a:p>
            <a:pPr marL="342900" indent="-342900">
              <a:buFont typeface="Arial" pitchFamily="34" charset="0"/>
              <a:buChar char="•"/>
            </a:pPr>
            <a:r>
              <a:rPr lang="ru-RU" sz="2400" dirty="0" smtClean="0"/>
              <a:t>равновесие по </a:t>
            </a:r>
            <a:r>
              <a:rPr lang="ru-RU" sz="2400" dirty="0" err="1" smtClean="0"/>
              <a:t>Нэшу</a:t>
            </a:r>
            <a:r>
              <a:rPr lang="ru-RU" sz="2400" dirty="0" smtClean="0"/>
              <a:t> (или стабильная точка)</a:t>
            </a:r>
          </a:p>
          <a:p>
            <a:pPr marL="342900" indent="-342900">
              <a:buFont typeface="Arial" pitchFamily="34" charset="0"/>
              <a:buChar char="•"/>
            </a:pPr>
            <a:r>
              <a:rPr lang="ru-RU" sz="2400" dirty="0" smtClean="0"/>
              <a:t>кооперативное</a:t>
            </a:r>
            <a:r>
              <a:rPr lang="ru-RU" sz="2400" b="1" dirty="0" smtClean="0"/>
              <a:t> </a:t>
            </a:r>
            <a:r>
              <a:rPr lang="ru-RU" sz="2400" dirty="0" smtClean="0"/>
              <a:t>и некооперативное равновесие</a:t>
            </a:r>
          </a:p>
          <a:p>
            <a:pPr marL="342900" indent="-342900">
              <a:buFont typeface="Arial" pitchFamily="34" charset="0"/>
              <a:buChar char="•"/>
            </a:pPr>
            <a:r>
              <a:rPr lang="ru-RU" sz="2400" dirty="0" smtClean="0"/>
              <a:t>эффективное и неэффективное равновесие по </a:t>
            </a:r>
            <a:r>
              <a:rPr lang="ru-RU" sz="2400" dirty="0" err="1" smtClean="0"/>
              <a:t>Нэшу</a:t>
            </a:r>
            <a:endParaRPr lang="ru-RU" sz="2400" dirty="0"/>
          </a:p>
        </p:txBody>
      </p:sp>
    </p:spTree>
  </p:cSld>
  <p:clrMapOvr>
    <a:masterClrMapping/>
  </p:clrMapOvr>
  <p:transition spd="slow">
    <p:wipe dir="d"/>
  </p:transition>
</p:sld>
</file>

<file path=ppt/slides/slide1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65350" y="260648"/>
            <a:ext cx="8640960" cy="648072"/>
          </a:xfrm>
        </p:spPr>
        <p:txBody>
          <a:bodyPr>
            <a:noAutofit/>
          </a:bodyPr>
          <a:lstStyle/>
          <a:p>
            <a:pPr algn="l"/>
            <a:r>
              <a:rPr lang="ru-RU" sz="3200" dirty="0" smtClean="0"/>
              <a:t/>
            </a:r>
            <a:br>
              <a:rPr lang="ru-RU" sz="3200" dirty="0" smtClean="0"/>
            </a:br>
            <a:r>
              <a:rPr lang="ru-RU" sz="3200" dirty="0" smtClean="0"/>
              <a:t/>
            </a:r>
            <a:br>
              <a:rPr lang="ru-RU" sz="3200" dirty="0" smtClean="0"/>
            </a:br>
            <a:r>
              <a:rPr lang="ru-RU" sz="3400" dirty="0" smtClean="0"/>
              <a:t>ВОПРОСЫ ДЛЯ ОБСУЖДЕНИЯ</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1052735"/>
            <a:ext cx="8568952" cy="5632311"/>
          </a:xfrm>
          <a:prstGeom prst="rect">
            <a:avLst/>
          </a:prstGeom>
        </p:spPr>
        <p:txBody>
          <a:bodyPr wrap="square">
            <a:spAutoFit/>
          </a:bodyPr>
          <a:lstStyle/>
          <a:p>
            <a:pPr algn="just"/>
            <a:r>
              <a:rPr lang="ru-RU" sz="2400" dirty="0" smtClean="0"/>
              <a:t>1.   Каким образом идеальная спекуляция стабилизирует</a:t>
            </a:r>
          </a:p>
          <a:p>
            <a:pPr algn="just"/>
            <a:r>
              <a:rPr lang="ru-RU" sz="2400" dirty="0" smtClean="0"/>
              <a:t>сезонные цены?</a:t>
            </a:r>
          </a:p>
          <a:p>
            <a:pPr algn="just"/>
            <a:r>
              <a:rPr lang="ru-RU" sz="2400" dirty="0" smtClean="0"/>
              <a:t>2. Ранние общественные реформаторы полагали, что люди имели в сущности одинаковую функцию полезности. Допуская, что части рис. 2 отображают разных индивидуумов до и после перераспределения дохода, объясните, как выравнивание доходов обеспечивает максимум общей полезности.</a:t>
            </a:r>
          </a:p>
          <a:p>
            <a:pPr algn="just"/>
            <a:r>
              <a:rPr lang="ru-RU" sz="2400" dirty="0" smtClean="0"/>
              <a:t>3. Перечислите основные различия между частным и социальным (общественным) страхованием.</a:t>
            </a:r>
          </a:p>
          <a:p>
            <a:pPr algn="just"/>
            <a:r>
              <a:rPr lang="ru-RU" sz="2400" dirty="0" smtClean="0"/>
              <a:t>4. В начале XIX века очень небольшая доля сельскохозяйственной продукции нашей страны продавалась на рынках, а транспортные издержки были очень высоки. Как вы думаете, какой в те годы была разница в ценах различных регионов и периодов?</a:t>
            </a:r>
            <a:endParaRPr lang="ru-RU" sz="2400" dirty="0"/>
          </a:p>
        </p:txBody>
      </p:sp>
    </p:spTree>
  </p:cSld>
  <p:clrMapOvr>
    <a:masterClrMapping/>
  </p:clrMapOvr>
  <p:transition spd="slow">
    <p:wipe dir="d"/>
  </p:transition>
</p:sld>
</file>

<file path=ppt/slides/slide1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476672"/>
            <a:ext cx="8604448" cy="6001643"/>
          </a:xfrm>
          <a:prstGeom prst="rect">
            <a:avLst/>
          </a:prstGeom>
        </p:spPr>
        <p:txBody>
          <a:bodyPr wrap="square">
            <a:spAutoFit/>
          </a:bodyPr>
          <a:lstStyle/>
          <a:p>
            <a:pPr algn="just"/>
            <a:r>
              <a:rPr lang="ru-RU" sz="2400" dirty="0" smtClean="0"/>
              <a:t>5. Предположим, что фирма осуществляет рискованные инвестиции (скажем, внедряет суперкомпьютер стоимостью в 100 млн. долл.). Можете ли вы объяснить, каким образом широко диверсифицированное владение этой фирмы может обеспечить «</a:t>
            </a:r>
            <a:r>
              <a:rPr lang="ru-RU" sz="2400" dirty="0" err="1" smtClean="0"/>
              <a:t>квазисовершенное</a:t>
            </a:r>
            <a:r>
              <a:rPr lang="ru-RU" sz="2400" dirty="0" smtClean="0"/>
              <a:t>» распределение риска, связанного с этой покупкой компьютера?</a:t>
            </a:r>
          </a:p>
          <a:p>
            <a:pPr algn="just"/>
            <a:r>
              <a:rPr lang="ru-RU" sz="2400" dirty="0" smtClean="0"/>
              <a:t>6. В конце 1980-х гг. </a:t>
            </a:r>
            <a:r>
              <a:rPr lang="ru-RU" sz="2400" dirty="0" err="1" smtClean="0"/>
              <a:t>арбитражеры</a:t>
            </a:r>
            <a:r>
              <a:rPr lang="ru-RU" sz="2400" dirty="0" smtClean="0"/>
              <a:t>, обогатившиеся за счет использования «внутренней информации» (</a:t>
            </a:r>
            <a:r>
              <a:rPr lang="ru-RU" sz="2400" dirty="0" err="1" smtClean="0"/>
              <a:t>информации</a:t>
            </a:r>
            <a:r>
              <a:rPr lang="ru-RU" sz="2400" dirty="0" smtClean="0"/>
              <a:t> для должностных лиц корпорации, не подлежащей распространению на рынке— </a:t>
            </a:r>
            <a:r>
              <a:rPr lang="ru-RU" sz="2400" i="1" dirty="0" smtClean="0"/>
              <a:t>Прим. пер.), </a:t>
            </a:r>
            <a:r>
              <a:rPr lang="ru-RU" sz="2400" dirty="0" smtClean="0"/>
              <a:t>дискредитировали слова «спекуляция» и «арбитраж». Допустим, что эти виды экономической деятельности запрещены (как это имело место до недавнего времени в России). Объясните, какой экономический ущерб возникнет после такого запрета.</a:t>
            </a:r>
            <a:endParaRPr lang="ru-RU" sz="2400" dirty="0"/>
          </a:p>
        </p:txBody>
      </p:sp>
    </p:spTree>
  </p:cSld>
  <p:clrMapOvr>
    <a:masterClrMapping/>
  </p:clrMapOvr>
  <p:transition spd="slow">
    <p:wipe dir="d"/>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51520" y="260649"/>
            <a:ext cx="2862317" cy="3816423"/>
          </a:xfrm>
          <a:prstGeom prst="rect">
            <a:avLst/>
          </a:prstGeom>
          <a:ln>
            <a:noFill/>
          </a:ln>
          <a:effectLst>
            <a:outerShdw blurRad="190500" algn="tl" rotWithShape="0">
              <a:srgbClr val="000000">
                <a:alpha val="70000"/>
              </a:srgbClr>
            </a:outerShdw>
          </a:effectLst>
        </p:spPr>
      </p:pic>
      <p:sp>
        <p:nvSpPr>
          <p:cNvPr id="2" name="Заголовок 1"/>
          <p:cNvSpPr>
            <a:spLocks noGrp="1"/>
          </p:cNvSpPr>
          <p:nvPr>
            <p:ph type="ctrTitle"/>
          </p:nvPr>
        </p:nvSpPr>
        <p:spPr>
          <a:xfrm>
            <a:off x="251520" y="620688"/>
            <a:ext cx="8640960" cy="1280120"/>
          </a:xfrm>
        </p:spPr>
        <p:txBody>
          <a:bodyPr>
            <a:noAutofit/>
          </a:bodyPr>
          <a:lstStyle/>
          <a:p>
            <a:pPr algn="r"/>
            <a:r>
              <a:rPr lang="ru-RU" sz="3400" b="1" dirty="0" smtClean="0"/>
              <a:t>Спекуляция</a:t>
            </a:r>
            <a:r>
              <a:rPr lang="en-US" sz="3400" b="1" dirty="0" smtClean="0"/>
              <a:t>:</a:t>
            </a:r>
            <a:br>
              <a:rPr lang="en-US" sz="3400" b="1" dirty="0" smtClean="0"/>
            </a:br>
            <a:r>
              <a:rPr lang="ru-RU" sz="3400" b="1" dirty="0" smtClean="0"/>
              <a:t>Перемещение товаров</a:t>
            </a:r>
            <a:br>
              <a:rPr lang="ru-RU" sz="3400" b="1" dirty="0" smtClean="0"/>
            </a:br>
            <a:r>
              <a:rPr lang="ru-RU" sz="3400" b="1" dirty="0" smtClean="0"/>
              <a:t>во времени и пространстве</a:t>
            </a:r>
            <a:endParaRPr lang="ru-RU" sz="3400" b="1" dirty="0"/>
          </a:p>
        </p:txBody>
      </p:sp>
      <p:sp>
        <p:nvSpPr>
          <p:cNvPr id="3" name="Подзаголовок 2"/>
          <p:cNvSpPr>
            <a:spLocks noGrp="1"/>
          </p:cNvSpPr>
          <p:nvPr>
            <p:ph type="subTitle" idx="1"/>
          </p:nvPr>
        </p:nvSpPr>
        <p:spPr>
          <a:xfrm>
            <a:off x="395536" y="2996952"/>
            <a:ext cx="8496944" cy="3456384"/>
          </a:xfrm>
        </p:spPr>
        <p:txBody>
          <a:bodyPr>
            <a:normAutofit fontScale="92500"/>
          </a:bodyPr>
          <a:lstStyle/>
          <a:p>
            <a:pPr algn="just">
              <a:buFont typeface="Wingdings" pitchFamily="2" charset="2"/>
              <a:buChar char="ü"/>
            </a:pPr>
            <a:r>
              <a:rPr lang="ru-RU" sz="3000" dirty="0" smtClean="0"/>
              <a:t>	</a:t>
            </a:r>
            <a:r>
              <a:rPr lang="ru-RU" sz="2600" dirty="0" smtClean="0"/>
              <a:t>В общем случае спекулянт покупает товар с намерением его последующей перепродажи, которая принесет ему прибыль, за счет того, что данный товар будет продан по более высокой цене. Этим товаром может быть все, что угодно: зерно, нефть, яйца или иностранная валюта. Спекулянта не интересует товар как предмет потребления или как фактор производства. Он просто хочет купить его дешево, а продать дорого. Все, о чем он мечтает, это — «схватить удачу за хвост».</a:t>
            </a:r>
            <a:endParaRPr lang="ru-RU" sz="2600" dirty="0"/>
          </a:p>
        </p:txBody>
      </p:sp>
      <p:sp>
        <p:nvSpPr>
          <p:cNvPr id="4" name="Прямоугольник 3"/>
          <p:cNvSpPr/>
          <p:nvPr/>
        </p:nvSpPr>
        <p:spPr>
          <a:xfrm>
            <a:off x="1259632" y="1988840"/>
            <a:ext cx="7560840" cy="830997"/>
          </a:xfrm>
          <a:prstGeom prst="rect">
            <a:avLst/>
          </a:prstGeom>
          <a:ln w="12700">
            <a:solidFill>
              <a:schemeClr val="tx1"/>
            </a:solidFill>
          </a:ln>
        </p:spPr>
        <p:txBody>
          <a:bodyPr wrap="square">
            <a:spAutoFit/>
          </a:bodyPr>
          <a:lstStyle/>
          <a:p>
            <a:pPr algn="just"/>
            <a:r>
              <a:rPr lang="ru-RU" sz="2400" b="1" dirty="0"/>
              <a:t>Спекуляция </a:t>
            </a:r>
            <a:r>
              <a:rPr lang="ru-RU" sz="2400" dirty="0"/>
              <a:t>– это деятельность, преследующая цель создания прибыли на основе колебания цен.</a:t>
            </a:r>
          </a:p>
        </p:txBody>
      </p:sp>
    </p:spTree>
  </p:cSld>
  <p:clrMapOvr>
    <a:masterClrMapping/>
  </p:clrMapOvr>
  <p:transition spd="slow">
    <p:wipe dir="d"/>
  </p:transition>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260648"/>
            <a:ext cx="8604448" cy="6524863"/>
          </a:xfrm>
          <a:prstGeom prst="rect">
            <a:avLst/>
          </a:prstGeom>
        </p:spPr>
        <p:txBody>
          <a:bodyPr wrap="square">
            <a:spAutoFit/>
          </a:bodyPr>
          <a:lstStyle/>
          <a:p>
            <a:pPr algn="just"/>
            <a:r>
              <a:rPr lang="ru-RU" sz="2200" dirty="0" smtClean="0"/>
              <a:t>7. Сверхдержава А хочет добиться превосходства над сверхдержавой R; последняя же хочет паритета с А. Таким образом А в году </a:t>
            </a:r>
            <a:r>
              <a:rPr lang="ru-RU" sz="2200" dirty="0" err="1" smtClean="0"/>
              <a:t>t</a:t>
            </a:r>
            <a:r>
              <a:rPr lang="ru-RU" sz="2200" dirty="0" smtClean="0"/>
              <a:t> производит на 10% больше ракет, чем R в году t-1; в следующем году R «догоняет» А в этой сфере деятельности. Используя подход, изображенный графически на рис. 11-4, покажите, как такая стратегия приводит к бесконечной гонке вооружений. В чем состоит значение соглашения о контроле над вооружением, которое ограничивает количество ракет для обеих сверхдержав (это количество равно по 1000 ракет для каждой из них)? Опишите графически, каким образом заключение подобного соглашения изменяет ситуацию.</a:t>
            </a:r>
          </a:p>
          <a:p>
            <a:pPr algn="just"/>
            <a:r>
              <a:rPr lang="ru-RU" sz="2200" dirty="0" smtClean="0"/>
              <a:t>8. «В мире без побочных или внешних эффектов сговор повредит интересам общества. Нов мире, в котором загрязнение окружающей среды, преступность и эпидемии болезней представляют собой крайне распространенные явления, кооперация — очень важна». Интерпретируйте данное утверждение, используя ваши знания в области теории игр.</a:t>
            </a:r>
            <a:endParaRPr lang="ru-RU" sz="2400" dirty="0"/>
          </a:p>
        </p:txBody>
      </p:sp>
    </p:spTree>
  </p:cSld>
  <p:clrMapOvr>
    <a:masterClrMapping/>
  </p:clrMapOvr>
  <p:transition spd="slow">
    <p:wipe dir="d"/>
  </p:transition>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116632"/>
            <a:ext cx="8604448" cy="6555641"/>
          </a:xfrm>
          <a:prstGeom prst="rect">
            <a:avLst/>
          </a:prstGeom>
        </p:spPr>
        <p:txBody>
          <a:bodyPr wrap="square">
            <a:spAutoFit/>
          </a:bodyPr>
          <a:lstStyle/>
          <a:p>
            <a:pPr algn="just"/>
            <a:r>
              <a:rPr lang="ru-RU" sz="2000" dirty="0" smtClean="0"/>
              <a:t>9. Рассмотрите проблему поддержания свободной торговли, представленную в матрице выигрышей на рис. 9. Данный рисунок показывает общие реальные национальные доходы (в млрд. долл.) двух стран в качестве функции от внешнеторговой политики. Каждая страна может придерживаться либо политики свободной торговли без тарифов и квот, либо политики протекционизма, отличающейся большими квотами на импорт товаров и услуг. Выигрышами являются реальные доходы каждой из стран.</a:t>
            </a:r>
          </a:p>
          <a:p>
            <a:pPr algn="just"/>
            <a:r>
              <a:rPr lang="ru-RU" sz="2000" b="1" dirty="0" smtClean="0"/>
              <a:t>а)</a:t>
            </a:r>
            <a:r>
              <a:rPr lang="ru-RU" sz="2000" dirty="0" smtClean="0"/>
              <a:t> Составьте перечень четырех результатов, а также рассчитайте национальный доход каждого региона и мировой доход                </a:t>
            </a:r>
          </a:p>
          <a:p>
            <a:pPr algn="just"/>
            <a:r>
              <a:rPr lang="ru-RU" sz="2000" b="1" dirty="0" smtClean="0"/>
              <a:t>б)</a:t>
            </a:r>
            <a:r>
              <a:rPr lang="ru-RU" sz="2000" dirty="0" smtClean="0"/>
              <a:t> Покажите, каким образом страны, действуя </a:t>
            </a:r>
            <a:r>
              <a:rPr lang="ru-RU" sz="2000" dirty="0" err="1" smtClean="0"/>
              <a:t>некооперативно</a:t>
            </a:r>
            <a:r>
              <a:rPr lang="ru-RU" sz="2000" dirty="0" smtClean="0"/>
              <a:t> (без заключения соглашений и осуществляя действия, продиктованные только собственными национальными интересами), будут вести торговую войну и окажутся в равновесии по </a:t>
            </a:r>
            <a:r>
              <a:rPr lang="ru-RU" sz="2000" dirty="0" err="1" smtClean="0"/>
              <a:t>Нэшу</a:t>
            </a:r>
            <a:r>
              <a:rPr lang="ru-RU" sz="2000" dirty="0" smtClean="0"/>
              <a:t> в ячейке D. Каково будет влияние торговой войны на мировой доход?</a:t>
            </a:r>
          </a:p>
          <a:p>
            <a:pPr algn="just"/>
            <a:r>
              <a:rPr lang="ru-RU" sz="2000" dirty="0" smtClean="0"/>
              <a:t> </a:t>
            </a:r>
            <a:r>
              <a:rPr lang="ru-RU" sz="2000" b="1" dirty="0" smtClean="0"/>
              <a:t>в)</a:t>
            </a:r>
            <a:r>
              <a:rPr lang="ru-RU" sz="2000" dirty="0" smtClean="0"/>
              <a:t> Какое воздействие на мировой доход окажет заключение торгового соглашения, в соответствии с которым устранятся все торговые ограничения и торговля станет свободной?</a:t>
            </a:r>
          </a:p>
          <a:p>
            <a:pPr algn="just"/>
            <a:r>
              <a:rPr lang="ru-RU" sz="2000" b="1" dirty="0" smtClean="0"/>
              <a:t>г)</a:t>
            </a:r>
            <a:r>
              <a:rPr lang="ru-RU" sz="2000" dirty="0" smtClean="0"/>
              <a:t> Существует ли стимул для каждой из стран к «обману» после подписания торгового соглашения? Что произойдет, если обман приведет к ответной реакции и введению высоких тарифов?</a:t>
            </a:r>
            <a:endParaRPr lang="ru-RU" sz="2400" dirty="0"/>
          </a:p>
        </p:txBody>
      </p:sp>
    </p:spTree>
  </p:cSld>
  <p:clrMapOvr>
    <a:masterClrMapping/>
  </p:clrMapOvr>
  <p:transition spd="slow">
    <p:wipe dir="d"/>
  </p:transition>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260648"/>
            <a:ext cx="8604448" cy="830997"/>
          </a:xfrm>
          <a:prstGeom prst="rect">
            <a:avLst/>
          </a:prstGeom>
        </p:spPr>
        <p:txBody>
          <a:bodyPr wrap="square">
            <a:spAutoFit/>
          </a:bodyPr>
          <a:lstStyle/>
          <a:p>
            <a:endParaRPr lang="ru-RU" sz="2400" dirty="0" smtClean="0"/>
          </a:p>
          <a:p>
            <a:endParaRPr lang="ru-RU" sz="2400" dirty="0"/>
          </a:p>
        </p:txBody>
      </p:sp>
      <p:sp>
        <p:nvSpPr>
          <p:cNvPr id="6" name="Прямоугольник 5"/>
          <p:cNvSpPr/>
          <p:nvPr/>
        </p:nvSpPr>
        <p:spPr>
          <a:xfrm>
            <a:off x="6602127" y="260648"/>
            <a:ext cx="2286000" cy="1477328"/>
          </a:xfrm>
          <a:prstGeom prst="rect">
            <a:avLst/>
          </a:prstGeom>
        </p:spPr>
        <p:txBody>
          <a:bodyPr wrap="square">
            <a:spAutoFit/>
          </a:bodyPr>
          <a:lstStyle/>
          <a:p>
            <a:pPr algn="ctr"/>
            <a:r>
              <a:rPr lang="ru-RU" b="1" dirty="0" smtClean="0"/>
              <a:t>Рис. 9.</a:t>
            </a:r>
            <a:r>
              <a:rPr lang="ru-RU" dirty="0" smtClean="0"/>
              <a:t> Страны получают выгоды от торговли и несут потери от торговой войны</a:t>
            </a:r>
            <a:endParaRPr lang="ru-RU" dirty="0"/>
          </a:p>
        </p:txBody>
      </p:sp>
      <p:sp>
        <p:nvSpPr>
          <p:cNvPr id="7" name="Прямоугольник 6"/>
          <p:cNvSpPr/>
          <p:nvPr/>
        </p:nvSpPr>
        <p:spPr>
          <a:xfrm>
            <a:off x="241691" y="3717032"/>
            <a:ext cx="8532440" cy="2308324"/>
          </a:xfrm>
          <a:prstGeom prst="rect">
            <a:avLst/>
          </a:prstGeom>
        </p:spPr>
        <p:txBody>
          <a:bodyPr wrap="square">
            <a:spAutoFit/>
          </a:bodyPr>
          <a:lstStyle/>
          <a:p>
            <a:pPr algn="just"/>
            <a:r>
              <a:rPr lang="ru-RU" dirty="0" smtClean="0"/>
              <a:t>Япония и Соединенные Штаты могут посредством кооперации (заключения соглашения) прийти к равновесию в точке А, в которой они устраняют все тарифы и квоты и извлекают выгоды из свободной торговли. Однако каждая их этих стран может подвергнуться искушению «обмана» посредством введения торговых ограничений на импорт; эти ограничения увеличат доход данной страны и уменьшат мировой доход, что отображается движением к ячейке В или С. Ответная протекционистская реакция другой страны приводит к наихудшей ситуации, показанной в ячейке D</a:t>
            </a:r>
            <a:endParaRPr lang="ru-RU" dirty="0"/>
          </a:p>
        </p:txBody>
      </p:sp>
      <p:pic>
        <p:nvPicPr>
          <p:cNvPr id="4098" name="Picture 2"/>
          <p:cNvPicPr>
            <a:picLocks noChangeAspect="1" noChangeArrowheads="1"/>
          </p:cNvPicPr>
          <p:nvPr/>
        </p:nvPicPr>
        <p:blipFill>
          <a:blip r:embed="rId2" cstate="print"/>
          <a:srcRect/>
          <a:stretch>
            <a:fillRect/>
          </a:stretch>
        </p:blipFill>
        <p:spPr bwMode="auto">
          <a:xfrm>
            <a:off x="267312" y="245582"/>
            <a:ext cx="6233539" cy="3255426"/>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28617" y="21629"/>
            <a:ext cx="8604448" cy="6863417"/>
          </a:xfrm>
          <a:prstGeom prst="rect">
            <a:avLst/>
          </a:prstGeom>
        </p:spPr>
        <p:txBody>
          <a:bodyPr wrap="square">
            <a:spAutoFit/>
          </a:bodyPr>
          <a:lstStyle/>
          <a:p>
            <a:pPr algn="just"/>
            <a:r>
              <a:rPr lang="ru-RU" sz="2000" b="1" dirty="0" smtClean="0"/>
              <a:t>10. Сложная задача.</a:t>
            </a:r>
            <a:r>
              <a:rPr lang="ru-RU" sz="2000" dirty="0" smtClean="0"/>
              <a:t> Проанализируйте проблему принятия решения потребителем по поводу того, совершать или не совершать покупку страховки от пожара; данная проблема иллюстрирована на рис. 2. Начерченные там кривые DD описывают предельную полезность пользования жильем («услуг жилья»); она в каждой ситуации является одинаковой. Домашнее хозяйство потребляет 6 единиц этих «услуг» при отсутствии страховки и пожара; в то же время, пожар уменьшает потребление на 5 единиц. При условии, что вероятность пожара равна одной пятой, рассчитайте </a:t>
            </a:r>
            <a:r>
              <a:rPr lang="ru-RU" sz="2000" i="1" dirty="0" smtClean="0"/>
              <a:t>ожидаемую полезность при отсутствии страхования,</a:t>
            </a:r>
            <a:r>
              <a:rPr lang="ru-RU" sz="2000" dirty="0" smtClean="0"/>
              <a:t> которая равна произведению вероятности возникновения каждой ситуации (наличие или отсутствие пожара) и полезности этой ситуации (изображенной областью под кривой DD для соответствующего уровня потребления). Объясните, почему рис. 2 (и) описывает случай, характеризующийся отсутствием страхования. Теперь сделайте допущение, что домохозяйство может купить страховку, полностью защищающую его от последствий пожара. Иными словами, оно заключает безопасное пари, поскольку страховая премия равна математическому ожиданию потери. Объясните, почему рис.2(6) описывает случай, характеризующийся наличием страхования. Наконец, покажите, что темная область в крайней правой части этого рисунка измеряет выигрыш в ожидаемой полезности.</a:t>
            </a:r>
            <a:endParaRPr lang="ru-RU" sz="2400" dirty="0"/>
          </a:p>
        </p:txBody>
      </p:sp>
    </p:spTree>
  </p:cSld>
  <p:clrMapOvr>
    <a:masterClrMapping/>
  </p:clrMapOvr>
  <p:transition spd="slow">
    <p:wipe di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0648"/>
            <a:ext cx="8568952" cy="2088232"/>
          </a:xfrm>
        </p:spPr>
        <p:txBody>
          <a:bodyPr>
            <a:normAutofit/>
          </a:bodyPr>
          <a:lstStyle/>
          <a:p>
            <a:pPr algn="just">
              <a:buFont typeface="Wingdings" pitchFamily="2" charset="2"/>
              <a:buChar char="ü"/>
            </a:pPr>
            <a:r>
              <a:rPr lang="ru-RU" dirty="0" smtClean="0"/>
              <a:t>	</a:t>
            </a:r>
            <a:r>
              <a:rPr lang="ru-RU" sz="2400" dirty="0" smtClean="0"/>
              <a:t>Чем спекулянт полезен для общества? Экономическая функция спекулянта состоит в перемещении товара оттуда, где его много, туда, где его мало. Эти «оттуда» и «туда» могут быть местом, моментом времени или степенью неопределенности. </a:t>
            </a:r>
            <a:endParaRPr lang="ru-RU" sz="3200" dirty="0"/>
          </a:p>
        </p:txBody>
      </p:sp>
      <p:pic>
        <p:nvPicPr>
          <p:cNvPr id="1026"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572000" y="2795164"/>
            <a:ext cx="4197846" cy="3118400"/>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Прямоугольник 1"/>
          <p:cNvSpPr/>
          <p:nvPr/>
        </p:nvSpPr>
        <p:spPr>
          <a:xfrm>
            <a:off x="395536" y="2276872"/>
            <a:ext cx="3960440" cy="4154984"/>
          </a:xfrm>
          <a:prstGeom prst="rect">
            <a:avLst/>
          </a:prstGeom>
        </p:spPr>
        <p:txBody>
          <a:bodyPr wrap="square">
            <a:spAutoFit/>
          </a:bodyPr>
          <a:lstStyle/>
          <a:p>
            <a:pPr algn="just">
              <a:buFont typeface="Wingdings" pitchFamily="2" charset="2"/>
              <a:buChar char="ü"/>
            </a:pPr>
            <a:r>
              <a:rPr lang="ru-RU" sz="2200" dirty="0" smtClean="0"/>
              <a:t>	Даже </a:t>
            </a:r>
            <a:r>
              <a:rPr lang="ru-RU" sz="2200" dirty="0"/>
              <a:t>если спекулянт никогда в глаза не видел ни барреля нефти, ни бушеля пшеницы, он имеет возможность извлечь выгоду из разницы цен на них во времени или пространстве. Ему это удается, если он покупает свой товар когда, или где этот товар в избытке, а продает его тогда и там, где его недостает.</a:t>
            </a:r>
          </a:p>
        </p:txBody>
      </p:sp>
    </p:spTree>
  </p:cSld>
  <p:clrMapOvr>
    <a:masterClrMapping/>
  </p:clrMapOvr>
  <p:transition spd="slow">
    <p:wipe di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23528" y="188640"/>
            <a:ext cx="8640960" cy="1280120"/>
          </a:xfrm>
        </p:spPr>
        <p:txBody>
          <a:bodyPr>
            <a:noAutofit/>
          </a:bodyPr>
          <a:lstStyle/>
          <a:p>
            <a:pPr algn="ctr"/>
            <a:r>
              <a:rPr lang="ru-RU" sz="3600" b="1" dirty="0" smtClean="0"/>
              <a:t>Арбитраж и географические различия в ценах</a:t>
            </a:r>
            <a:endParaRPr lang="ru-RU" sz="3600" b="1" dirty="0"/>
          </a:p>
        </p:txBody>
      </p:sp>
      <p:sp>
        <p:nvSpPr>
          <p:cNvPr id="3" name="Подзаголовок 2"/>
          <p:cNvSpPr>
            <a:spLocks noGrp="1"/>
          </p:cNvSpPr>
          <p:nvPr>
            <p:ph type="subTitle" idx="1"/>
          </p:nvPr>
        </p:nvSpPr>
        <p:spPr>
          <a:xfrm>
            <a:off x="323528" y="1916832"/>
            <a:ext cx="8568952" cy="4536504"/>
          </a:xfrm>
        </p:spPr>
        <p:txBody>
          <a:bodyPr>
            <a:normAutofit lnSpcReduction="10000"/>
          </a:bodyPr>
          <a:lstStyle/>
          <a:p>
            <a:pPr algn="just">
              <a:buFont typeface="Wingdings" pitchFamily="2" charset="2"/>
              <a:buChar char="ü"/>
            </a:pPr>
            <a:r>
              <a:rPr lang="ru-RU" sz="3000" dirty="0" smtClean="0"/>
              <a:t>	Простейший случай – когда спекулятивная деятельность снижает или устраняет территориальные ценовые различия за счет покупки и перепродажи одного и того же товара. Такая деятельность называется </a:t>
            </a:r>
            <a:r>
              <a:rPr lang="ru-RU" sz="3000" b="1" dirty="0" smtClean="0"/>
              <a:t>арбитражем, </a:t>
            </a:r>
            <a:r>
              <a:rPr lang="ru-RU" sz="3000" dirty="0" smtClean="0"/>
              <a:t>и суть её заключается в покупке товара или ряда товаров на одном рынке и немедленной перепродаже на другом с целью получения прибыли за счет расхождения в ценах.</a:t>
            </a:r>
            <a:endParaRPr lang="ru-RU" sz="3000" b="1" dirty="0"/>
          </a:p>
        </p:txBody>
      </p:sp>
    </p:spTree>
  </p:cSld>
  <p:clrMapOvr>
    <a:masterClrMapping/>
  </p:clrMapOvr>
  <p:transition spd="slow">
    <p:wipe dir="d"/>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692696"/>
            <a:ext cx="8568952" cy="5472608"/>
          </a:xfrm>
        </p:spPr>
        <p:txBody>
          <a:bodyPr>
            <a:normAutofit lnSpcReduction="10000"/>
          </a:bodyPr>
          <a:lstStyle/>
          <a:p>
            <a:pPr algn="just">
              <a:buFont typeface="Wingdings" pitchFamily="2" charset="2"/>
              <a:buChar char="ü"/>
            </a:pPr>
            <a:r>
              <a:rPr lang="ru-RU" dirty="0" smtClean="0"/>
              <a:t>	</a:t>
            </a:r>
            <a:r>
              <a:rPr lang="ru-RU" sz="2800" dirty="0" smtClean="0"/>
              <a:t>Пусть в Чикаго цена за бушель пшеницы на 50 центов больше, чем в Канзас-Сити. Далее, допустим, что издержки на страхование и перевозку равны 10 центам за бушель. Тогда </a:t>
            </a:r>
            <a:r>
              <a:rPr lang="ru-RU" sz="2800" i="1" dirty="0" smtClean="0"/>
              <a:t>«</a:t>
            </a:r>
            <a:r>
              <a:rPr lang="ru-RU" sz="2800" i="1" dirty="0" err="1" smtClean="0"/>
              <a:t>арбитражеры</a:t>
            </a:r>
            <a:r>
              <a:rPr lang="ru-RU" sz="2800" i="1" dirty="0" smtClean="0"/>
              <a:t>» </a:t>
            </a:r>
            <a:r>
              <a:rPr lang="ru-RU" sz="2800" dirty="0" smtClean="0"/>
              <a:t>(</a:t>
            </a:r>
            <a:r>
              <a:rPr lang="ru-RU" sz="2800" dirty="0" smtClean="0"/>
              <a:t>т.е. участники арбитража) могут приобрести пшеницу в Канзас-Сити и, продав ее в Чикаго, заработать по 40 центов на каждом бушеле. Результат арбитража—разница цен между городами в итоге составит не более 10 центов за бушель. </a:t>
            </a:r>
            <a:r>
              <a:rPr lang="ru-RU" sz="2800" i="1" dirty="0" smtClean="0"/>
              <a:t>В общем случае в результате арбитража разница в ценах между рынками, как правило, ниже издержек, связанных с перемещением товара с одного рынка на другой.</a:t>
            </a:r>
            <a:endParaRPr lang="ru-RU" sz="2800" b="1" i="1" dirty="0"/>
          </a:p>
        </p:txBody>
      </p:sp>
    </p:spTree>
  </p:cSld>
  <p:clrMapOvr>
    <a:masterClrMapping/>
  </p:clrMapOvr>
  <p:transition spd="slow">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404664"/>
            <a:ext cx="8568952" cy="2160240"/>
          </a:xfrm>
        </p:spPr>
        <p:txBody>
          <a:bodyPr>
            <a:normAutofit/>
          </a:bodyPr>
          <a:lstStyle/>
          <a:p>
            <a:pPr algn="just">
              <a:buFont typeface="Wingdings" pitchFamily="2" charset="2"/>
              <a:buChar char="ü"/>
            </a:pPr>
            <a:r>
              <a:rPr lang="ru-RU" sz="2400" dirty="0" smtClean="0"/>
              <a:t>	Невероятная активность арбитражеров — телефонные переговоры одновременно с несколькими брокерами, работающими на разных рынках, постоянные поиски, где бы купить дешевле, а продать дороже— сглаживает территориальные различия в ценах. </a:t>
            </a:r>
            <a:endParaRPr lang="ru-RU" sz="2400" b="1" i="1" dirty="0"/>
          </a:p>
        </p:txBody>
      </p:sp>
      <p:pic>
        <p:nvPicPr>
          <p:cNvPr id="2050" name="Picture 2" descr="http://forexaw.com/TERMs/Economic_terms_and_concepts/Exchange_Terminology/fimg768825_Fondovaya_birzha-byiki.jpg"/>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b="9078"/>
          <a:stretch/>
        </p:blipFill>
        <p:spPr bwMode="auto">
          <a:xfrm>
            <a:off x="4499992" y="2724617"/>
            <a:ext cx="4384269" cy="3024594"/>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
        <p:nvSpPr>
          <p:cNvPr id="2" name="Прямоугольник 1"/>
          <p:cNvSpPr/>
          <p:nvPr/>
        </p:nvSpPr>
        <p:spPr>
          <a:xfrm>
            <a:off x="395535" y="2413338"/>
            <a:ext cx="3996111" cy="3647152"/>
          </a:xfrm>
          <a:prstGeom prst="rect">
            <a:avLst/>
          </a:prstGeom>
        </p:spPr>
        <p:txBody>
          <a:bodyPr wrap="square">
            <a:spAutoFit/>
          </a:bodyPr>
          <a:lstStyle/>
          <a:p>
            <a:pPr algn="just">
              <a:buFont typeface="Wingdings" pitchFamily="2" charset="2"/>
              <a:buChar char="ü"/>
            </a:pPr>
            <a:r>
              <a:rPr lang="ru-RU" sz="2100" dirty="0" smtClean="0"/>
              <a:t>	Мы </a:t>
            </a:r>
            <a:r>
              <a:rPr lang="ru-RU" sz="2100" dirty="0"/>
              <a:t>снова видим «невидимую руку» в действии —деятельность отдельных лиц, направленная на получение прибыли, оборачивается, в итоге, выравниванием цен по экономике в целом и, следовательно, повышает эффективность ее функционирования</a:t>
            </a:r>
            <a:r>
              <a:rPr lang="ru-RU" dirty="0"/>
              <a:t>.</a:t>
            </a:r>
            <a:endParaRPr lang="ru-RU" b="1" i="1" dirty="0"/>
          </a:p>
        </p:txBody>
      </p:sp>
    </p:spTree>
  </p:cSld>
  <p:clrMapOvr>
    <a:masterClrMapping/>
  </p:clrMapOvr>
  <p:transition spd="slow">
    <p:wipe dir="d"/>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404664"/>
            <a:ext cx="8640960" cy="1280120"/>
          </a:xfrm>
        </p:spPr>
        <p:txBody>
          <a:bodyPr>
            <a:noAutofit/>
          </a:bodyPr>
          <a:lstStyle/>
          <a:p>
            <a:pPr algn="l"/>
            <a:r>
              <a:rPr lang="ru-RU" sz="3400" b="1" dirty="0" smtClean="0"/>
              <a:t>Спекуляция и поведение цены </a:t>
            </a:r>
            <a:br>
              <a:rPr lang="ru-RU" sz="3400" b="1" dirty="0" smtClean="0"/>
            </a:br>
            <a:r>
              <a:rPr lang="ru-RU" sz="3400" b="1" dirty="0" smtClean="0"/>
              <a:t>во времени</a:t>
            </a:r>
            <a:endParaRPr lang="ru-RU" sz="3400" b="1" dirty="0"/>
          </a:p>
        </p:txBody>
      </p:sp>
      <p:sp>
        <p:nvSpPr>
          <p:cNvPr id="3" name="Подзаголовок 2"/>
          <p:cNvSpPr>
            <a:spLocks noGrp="1"/>
          </p:cNvSpPr>
          <p:nvPr>
            <p:ph type="subTitle" idx="1"/>
          </p:nvPr>
        </p:nvSpPr>
        <p:spPr>
          <a:xfrm>
            <a:off x="323528" y="1916832"/>
            <a:ext cx="8568952" cy="4536504"/>
          </a:xfrm>
        </p:spPr>
        <p:txBody>
          <a:bodyPr>
            <a:normAutofit/>
          </a:bodyPr>
          <a:lstStyle/>
          <a:p>
            <a:pPr algn="just">
              <a:buFont typeface="Wingdings" pitchFamily="2" charset="2"/>
              <a:buChar char="ü"/>
            </a:pPr>
            <a:r>
              <a:rPr lang="ru-RU" sz="2400" dirty="0" smtClean="0"/>
              <a:t>	</a:t>
            </a:r>
            <a:r>
              <a:rPr lang="ru-RU" sz="2800" dirty="0" smtClean="0"/>
              <a:t>Движущие силы спекуляции стремятся установить определенные структуры цен во времени и в пространстве. Однако сложность составления прогнозов на будущее снижает эффективность этого процесса. В результате мы имеем систему равновесия, которая, с одной стороны, постоянно нарушается, а с другой – самопроизвольно восстанавливается, очень напоминая движение воды на поверхности озера, вызываемое ветром.</a:t>
            </a:r>
            <a:endParaRPr lang="ru-RU" sz="2800" dirty="0"/>
          </a:p>
        </p:txBody>
      </p:sp>
    </p:spTree>
  </p:cSld>
  <p:clrMapOvr>
    <a:masterClrMapping/>
  </p:clrMapOvr>
  <p:transition spd="slow">
    <p:wipe dir="d"/>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476672"/>
            <a:ext cx="8568952" cy="5760640"/>
          </a:xfrm>
        </p:spPr>
        <p:txBody>
          <a:bodyPr>
            <a:normAutofit fontScale="92500" lnSpcReduction="10000"/>
          </a:bodyPr>
          <a:lstStyle/>
          <a:p>
            <a:pPr algn="just">
              <a:buFont typeface="Wingdings" pitchFamily="2" charset="2"/>
              <a:buChar char="ü"/>
            </a:pPr>
            <a:r>
              <a:rPr lang="ru-RU" sz="2400" dirty="0" smtClean="0"/>
              <a:t>	Допустим, речь идет об урожае кукурузы, который, как известно, собирается раз в год и может долго храниться в амбарах. Одного сбора должно хватить на целый год. Поскольку никакого законодательства, регулирующего распределение зерна, не существует, то как же заставить рынок эффективно расходовать кукурузу в течение года? Нужно предоставить дело спекулянтам, стремящимся к прибыли. Торговец зерном сознает, что, если он продаст весь запас осенью, то это не будет для него слишком выгодно, поскольку рынок в это время и так будет завален зерном. Однако, несколько месяцев спустя, когда запасы зерна несколько истощатся, цена должна подскочить. </a:t>
            </a:r>
          </a:p>
          <a:p>
            <a:pPr algn="just"/>
            <a:r>
              <a:rPr lang="ru-RU" sz="2400" dirty="0" smtClean="0"/>
              <a:t>	В </a:t>
            </a:r>
            <a:r>
              <a:rPr lang="ru-RU" sz="2400" dirty="0"/>
              <a:t>этом случае спекулянт должен предпринять следующие шаги:</a:t>
            </a:r>
          </a:p>
          <a:p>
            <a:pPr marL="457200" indent="-457200" algn="just">
              <a:buAutoNum type="arabicParenR"/>
            </a:pPr>
            <a:r>
              <a:rPr lang="ru-RU" sz="2400" dirty="0"/>
              <a:t>закупить зерно осенью, когда оно еще дешево;</a:t>
            </a:r>
          </a:p>
          <a:p>
            <a:pPr marL="457200" indent="-457200" algn="just">
              <a:buAutoNum type="arabicParenR"/>
            </a:pPr>
            <a:r>
              <a:rPr lang="ru-RU" sz="2400" dirty="0"/>
              <a:t>отдать его на хранение;</a:t>
            </a:r>
          </a:p>
          <a:p>
            <a:pPr marL="457200" indent="-457200" algn="just">
              <a:buAutoNum type="arabicParenR"/>
            </a:pPr>
            <a:r>
              <a:rPr lang="ru-RU" sz="2400" dirty="0"/>
              <a:t>продать позднее, когда цены повысятся. </a:t>
            </a:r>
          </a:p>
        </p:txBody>
      </p:sp>
    </p:spTree>
  </p:cSld>
  <p:clrMapOvr>
    <a:masterClrMapping/>
  </p:clrMapOvr>
  <p:transition spd="slow">
    <p:wipe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Рисунок 4"/>
          <p:cNvPicPr>
            <a:picLocks noChangeAspect="1"/>
          </p:cNvPicPr>
          <p:nvPr/>
        </p:nvPicPr>
        <p:blipFill rotWithShape="1">
          <a:blip r:embed="rId2" cstate="print">
            <a:extLst>
              <a:ext uri="{28A0092B-C50C-407E-A947-70E740481C1C}">
                <a14:useLocalDpi xmlns="" xmlns:a14="http://schemas.microsoft.com/office/drawing/2010/main" val="0"/>
              </a:ext>
            </a:extLst>
          </a:blip>
          <a:srcRect l="30000"/>
          <a:stretch/>
        </p:blipFill>
        <p:spPr>
          <a:xfrm>
            <a:off x="0" y="3009900"/>
            <a:ext cx="2667000" cy="3848100"/>
          </a:xfrm>
          <a:prstGeom prst="rect">
            <a:avLst/>
          </a:prstGeom>
          <a:ln>
            <a:noFill/>
          </a:ln>
          <a:effectLst>
            <a:outerShdw blurRad="190500" algn="tl" rotWithShape="0">
              <a:srgbClr val="000000">
                <a:alpha val="70000"/>
              </a:srgbClr>
            </a:outerShdw>
          </a:effectLst>
        </p:spPr>
      </p:pic>
      <p:sp>
        <p:nvSpPr>
          <p:cNvPr id="3" name="Подзаголовок 2"/>
          <p:cNvSpPr>
            <a:spLocks noGrp="1"/>
          </p:cNvSpPr>
          <p:nvPr>
            <p:ph type="subTitle" idx="1"/>
          </p:nvPr>
        </p:nvSpPr>
        <p:spPr>
          <a:xfrm>
            <a:off x="827584" y="404664"/>
            <a:ext cx="7992888" cy="2605235"/>
          </a:xfrm>
        </p:spPr>
        <p:txBody>
          <a:bodyPr>
            <a:noAutofit/>
          </a:bodyPr>
          <a:lstStyle/>
          <a:p>
            <a:pPr algn="just">
              <a:buFont typeface="Wingdings" pitchFamily="2" charset="2"/>
              <a:buChar char="ü"/>
            </a:pPr>
            <a:r>
              <a:rPr lang="ru-RU" sz="2800" dirty="0" smtClean="0"/>
              <a:t>	В жизни можно встретить множество примеров неопределенности и стратегического поведения. Это утверждение мы попытаемся проиллюстрировать краткой историей добычи нефти в России.</a:t>
            </a:r>
          </a:p>
          <a:p>
            <a:pPr algn="just"/>
            <a:r>
              <a:rPr lang="ru-RU" sz="2800" i="1" dirty="0" smtClean="0"/>
              <a:t>	</a:t>
            </a:r>
            <a:endParaRPr lang="ru-RU" sz="2800" i="1" dirty="0"/>
          </a:p>
        </p:txBody>
      </p:sp>
      <p:sp>
        <p:nvSpPr>
          <p:cNvPr id="6" name="Прямоугольник 5"/>
          <p:cNvSpPr/>
          <p:nvPr/>
        </p:nvSpPr>
        <p:spPr>
          <a:xfrm>
            <a:off x="2195736" y="2708921"/>
            <a:ext cx="6696744" cy="3970318"/>
          </a:xfrm>
          <a:prstGeom prst="rect">
            <a:avLst/>
          </a:prstGeom>
        </p:spPr>
        <p:txBody>
          <a:bodyPr wrap="square">
            <a:spAutoFit/>
          </a:bodyPr>
          <a:lstStyle/>
          <a:p>
            <a:pPr lvl="0" algn="just">
              <a:spcBef>
                <a:spcPct val="20000"/>
              </a:spcBef>
              <a:buSzPct val="60000"/>
              <a:buFont typeface="Wingdings" pitchFamily="2" charset="2"/>
              <a:buChar char="ü"/>
            </a:pPr>
            <a:r>
              <a:rPr lang="ru-RU" sz="2400" i="1" dirty="0" smtClean="0">
                <a:solidFill>
                  <a:prstClr val="white"/>
                </a:solidFill>
                <a:effectLst>
                  <a:outerShdw blurRad="38100" dist="38100" dir="2700000" algn="tl">
                    <a:srgbClr val="000000">
                      <a:alpha val="43137"/>
                    </a:srgbClr>
                  </a:outerShdw>
                </a:effectLst>
              </a:rPr>
              <a:t>	</a:t>
            </a:r>
            <a:r>
              <a:rPr lang="ru-RU" sz="2800" i="1" dirty="0" smtClean="0">
                <a:solidFill>
                  <a:prstClr val="white"/>
                </a:solidFill>
                <a:effectLst>
                  <a:outerShdw blurRad="38100" dist="38100" dir="2700000" algn="tl">
                    <a:srgbClr val="000000">
                      <a:alpha val="43137"/>
                    </a:srgbClr>
                  </a:outerShdw>
                </a:effectLst>
              </a:rPr>
              <a:t>Всеобщая </a:t>
            </a:r>
            <a:r>
              <a:rPr lang="ru-RU" sz="2800" i="1" dirty="0">
                <a:solidFill>
                  <a:prstClr val="white"/>
                </a:solidFill>
                <a:effectLst>
                  <a:outerShdw blurRad="38100" dist="38100" dir="2700000" algn="tl">
                    <a:srgbClr val="000000">
                      <a:alpha val="43137"/>
                    </a:srgbClr>
                  </a:outerShdw>
                </a:effectLst>
              </a:rPr>
              <a:t>неразбериха и потрясения начала 90-х годов привели к резкому падению добычи нефти в России. Россия перестала быть крупнейшим в мире производителем нефти и откатилась на третье место. Западные нефтяные компании получили возможность участвовать в инвестировании и модернизации нефтяных залежей России.</a:t>
            </a:r>
          </a:p>
        </p:txBody>
      </p:sp>
    </p:spTree>
  </p:cSld>
  <p:clrMapOvr>
    <a:masterClrMapping/>
  </p:clrMapOvr>
  <p:transition spd="slow">
    <p:wipe di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32656"/>
            <a:ext cx="8568952" cy="6120680"/>
          </a:xfrm>
        </p:spPr>
        <p:txBody>
          <a:bodyPr>
            <a:normAutofit/>
          </a:bodyPr>
          <a:lstStyle/>
          <a:p>
            <a:pPr algn="just">
              <a:buFont typeface="Wingdings" pitchFamily="2" charset="2"/>
              <a:buChar char="ü"/>
            </a:pPr>
            <a:r>
              <a:rPr lang="ru-RU" dirty="0" smtClean="0"/>
              <a:t>	</a:t>
            </a:r>
            <a:r>
              <a:rPr lang="ru-RU" sz="2200" dirty="0" smtClean="0"/>
              <a:t>Поскольку образ действий всех спекулянтов одинаков, то результатом этих манипуляций для всей экономики будет повышение осенних цен и уменьшение весенних. Таким образом, процесс спекулятивных покупок и продаж приведет к выравниванию предложения и цен на зерно в течение года. </a:t>
            </a:r>
          </a:p>
          <a:p>
            <a:pPr algn="just">
              <a:buFont typeface="Wingdings" pitchFamily="2" charset="2"/>
              <a:buChar char="ü"/>
            </a:pPr>
            <a:r>
              <a:rPr lang="ru-RU" sz="2200" dirty="0" smtClean="0"/>
              <a:t>	Более того, когда имеется оживленная конкуренция между спекулянтами, никто из них не получит особенной прибыли. Доход спекулянта будет состоять из процента на капитал, вознаграждения за потраченные усилия и премии за риск, компенсирующей любые риски, которым подвергалось его имущество. Спекулянт, вероятно, никогда в своей жизни не увидит ни зернышка, он не знает ничего о технологии хранения и транспортировки. Он имеет дело только с документами на зерно.</a:t>
            </a:r>
            <a:endParaRPr lang="ru-RU" sz="2200" b="1" i="1" dirty="0"/>
          </a:p>
        </p:txBody>
      </p:sp>
    </p:spTree>
  </p:cSld>
  <p:clrMapOvr>
    <a:masterClrMapping/>
  </p:clrMapOvr>
  <p:transition spd="slow">
    <p:wipe dir="d"/>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32656"/>
            <a:ext cx="8568952" cy="6120680"/>
          </a:xfrm>
        </p:spPr>
        <p:txBody>
          <a:bodyPr>
            <a:normAutofit/>
          </a:bodyPr>
          <a:lstStyle/>
          <a:p>
            <a:pPr algn="just">
              <a:buFont typeface="Wingdings" pitchFamily="2" charset="2"/>
              <a:buChar char="ü"/>
            </a:pPr>
            <a:r>
              <a:rPr lang="ru-RU" sz="2400" dirty="0" smtClean="0"/>
              <a:t>	Существует только одно распределение цен по месяцам, при котором экономическая прибыль конкурентных спекулянтов будет сведена к нулю. Ясно, что цена не будет постоянной в течение года. Наиболее низкой цена окажется осенью, сразу после сбора урожая, затем она начнет постепенно повышаться и достигнет своего пика как раз перед следующим сбором. Рост цен будет происходить таким образом, чтобы можно было компенсировать издержки на хранение и на выплату банковских процентов (точно так же территориальное различие в ценах будет зависеть от величины транспортных издержек). </a:t>
            </a:r>
            <a:endParaRPr lang="ru-RU" sz="2400" b="1" i="1" dirty="0"/>
          </a:p>
        </p:txBody>
      </p:sp>
    </p:spTree>
  </p:cSld>
  <p:clrMapOvr>
    <a:masterClrMapping/>
  </p:clrMapOvr>
  <p:transition spd="slow">
    <p:wipe dir="d"/>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32656"/>
            <a:ext cx="8568952" cy="1080120"/>
          </a:xfrm>
        </p:spPr>
        <p:txBody>
          <a:bodyPr>
            <a:normAutofit/>
          </a:bodyPr>
          <a:lstStyle/>
          <a:p>
            <a:pPr algn="just"/>
            <a:r>
              <a:rPr lang="ru-RU" dirty="0" smtClean="0"/>
              <a:t>	</a:t>
            </a:r>
            <a:r>
              <a:rPr lang="ru-RU" sz="2800" dirty="0" smtClean="0"/>
              <a:t>Рис. 1 демонстрирует идеализированную модель изменения цен в течение года.</a:t>
            </a:r>
            <a:endParaRPr lang="ru-RU" sz="2800" b="1" i="1" dirty="0"/>
          </a:p>
        </p:txBody>
      </p:sp>
      <p:sp>
        <p:nvSpPr>
          <p:cNvPr id="4" name="Подзаголовок 2"/>
          <p:cNvSpPr txBox="1">
            <a:spLocks/>
          </p:cNvSpPr>
          <p:nvPr/>
        </p:nvSpPr>
        <p:spPr>
          <a:xfrm>
            <a:off x="323528" y="5445224"/>
            <a:ext cx="8568952" cy="1080120"/>
          </a:xfrm>
          <a:prstGeom prst="rect">
            <a:avLst/>
          </a:prstGeom>
        </p:spPr>
        <p:txBody>
          <a:bodyPr vert="horz">
            <a:normAutofit/>
          </a:bodyPr>
          <a:lstStyle/>
          <a:p>
            <a:pPr marL="0" marR="0" lvl="0" indent="0" algn="ctr" defTabSz="914400" rtl="0" eaLnBrk="1" fontAlgn="auto" latinLnBrk="0" hangingPunct="1">
              <a:lnSpc>
                <a:spcPct val="100000"/>
              </a:lnSpc>
              <a:spcBef>
                <a:spcPct val="20000"/>
              </a:spcBef>
              <a:spcAft>
                <a:spcPts val="0"/>
              </a:spcAft>
              <a:buClr>
                <a:schemeClr val="tx1">
                  <a:shade val="95000"/>
                </a:schemeClr>
              </a:buClr>
              <a:buSzPct val="65000"/>
              <a:buFont typeface="Wingdings 2"/>
              <a:buNone/>
              <a:tabLst/>
              <a:defRPr/>
            </a:pPr>
            <a:r>
              <a:rPr kumimoji="0" lang="ru-RU" sz="2000" b="0" i="0" u="none" strike="noStrike" kern="1200" cap="none" spc="0" normalizeH="0" baseline="0" noProof="0" dirty="0" smtClean="0">
                <a:ln>
                  <a:noFill/>
                </a:ln>
                <a:solidFill>
                  <a:schemeClr val="tx1"/>
                </a:solidFill>
                <a:effectLst/>
                <a:uLnTx/>
                <a:uFillTx/>
                <a:latin typeface="+mn-lt"/>
                <a:ea typeface="+mn-ea"/>
                <a:cs typeface="+mn-cs"/>
              </a:rPr>
              <a:t>Рис. 1.</a:t>
            </a:r>
            <a:r>
              <a:rPr kumimoji="0" lang="ru-RU" sz="2000" b="0" i="0" u="none" strike="noStrike" kern="1200" cap="none" spc="0" normalizeH="0" noProof="0" dirty="0" smtClean="0">
                <a:ln>
                  <a:noFill/>
                </a:ln>
                <a:solidFill>
                  <a:schemeClr val="tx1"/>
                </a:solidFill>
                <a:effectLst/>
                <a:uLnTx/>
                <a:uFillTx/>
                <a:latin typeface="+mn-lt"/>
                <a:ea typeface="+mn-ea"/>
                <a:cs typeface="+mn-cs"/>
              </a:rPr>
              <a:t> Выравнивание спекулянтами цен на товар во времени.</a:t>
            </a:r>
            <a:endParaRPr kumimoji="0" lang="ru-RU" sz="2000" b="1" i="1" u="none" strike="noStrike" kern="1200" cap="none" spc="0" normalizeH="0" baseline="0" noProof="0" dirty="0">
              <a:ln>
                <a:noFill/>
              </a:ln>
              <a:solidFill>
                <a:schemeClr val="tx1"/>
              </a:solidFill>
              <a:effectLst/>
              <a:uLnTx/>
              <a:uFillTx/>
              <a:latin typeface="+mn-lt"/>
              <a:ea typeface="+mn-ea"/>
              <a:cs typeface="+mn-cs"/>
            </a:endParaRPr>
          </a:p>
        </p:txBody>
      </p:sp>
      <p:pic>
        <p:nvPicPr>
          <p:cNvPr id="2"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tretch>
            <a:fillRect/>
          </a:stretch>
        </p:blipFill>
        <p:spPr bwMode="auto">
          <a:xfrm>
            <a:off x="912122" y="1772816"/>
            <a:ext cx="7391763" cy="3600389"/>
          </a:xfrm>
          <a:prstGeom prst="rect">
            <a:avLst/>
          </a:prstGeom>
          <a:noFill/>
        </p:spPr>
      </p:pic>
    </p:spTree>
  </p:cSld>
  <p:clrMapOvr>
    <a:masterClrMapping/>
  </p:clrMapOvr>
  <p:transition spd="slow">
    <p:wipe dir="d"/>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764704"/>
            <a:ext cx="8568952" cy="5832648"/>
          </a:xfrm>
        </p:spPr>
        <p:txBody>
          <a:bodyPr>
            <a:normAutofit/>
          </a:bodyPr>
          <a:lstStyle/>
          <a:p>
            <a:pPr algn="just">
              <a:buFont typeface="Wingdings" pitchFamily="2" charset="2"/>
              <a:buChar char="ü"/>
            </a:pPr>
            <a:r>
              <a:rPr lang="ru-RU" sz="2800" i="1" dirty="0" smtClean="0"/>
              <a:t>	Итак, деятельность спекулянтов демонстрирует принцип невидимой руки в действии. Выравнивая предложения и цены, они тем самым повышают экономическую эффективность. Перемещая товары во времени из периодов изобилия в периоды дефицита, они покупают там, где цена и предельная полезность отличаются низким уровнем, и продают там, где эти показатели высоки. Преследуя свои личные интересы (прибыль), спекулянты в то же самое время удовлетворяют общественные интересы (общая полезность).</a:t>
            </a:r>
            <a:endParaRPr lang="ru-RU" sz="2800" b="1" i="1" dirty="0"/>
          </a:p>
        </p:txBody>
      </p:sp>
    </p:spTree>
  </p:cSld>
  <p:clrMapOvr>
    <a:masterClrMapping/>
  </p:clrMapOvr>
  <p:transition spd="slow">
    <p:wipe dir="d"/>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79512" y="260648"/>
            <a:ext cx="8640960" cy="1280120"/>
          </a:xfrm>
        </p:spPr>
        <p:txBody>
          <a:bodyPr>
            <a:noAutofit/>
          </a:bodyPr>
          <a:lstStyle/>
          <a:p>
            <a:pPr algn="l"/>
            <a:r>
              <a:rPr lang="ru-RU" sz="3400" b="1" dirty="0" smtClean="0"/>
              <a:t>Перераспределение риска посредством хеджирования</a:t>
            </a:r>
            <a:endParaRPr lang="ru-RU" sz="3400" b="1" dirty="0"/>
          </a:p>
        </p:txBody>
      </p:sp>
      <p:sp>
        <p:nvSpPr>
          <p:cNvPr id="3" name="Подзаголовок 2"/>
          <p:cNvSpPr>
            <a:spLocks noGrp="1"/>
          </p:cNvSpPr>
          <p:nvPr>
            <p:ph type="subTitle" idx="1"/>
          </p:nvPr>
        </p:nvSpPr>
        <p:spPr>
          <a:xfrm>
            <a:off x="323528" y="1700808"/>
            <a:ext cx="8568952" cy="2664296"/>
          </a:xfrm>
        </p:spPr>
        <p:txBody>
          <a:bodyPr>
            <a:normAutofit/>
          </a:bodyPr>
          <a:lstStyle/>
          <a:p>
            <a:pPr algn="just">
              <a:buFont typeface="Wingdings" pitchFamily="2" charset="2"/>
              <a:buChar char="ü"/>
            </a:pPr>
            <a:r>
              <a:rPr lang="ru-RU" dirty="0"/>
              <a:t>	</a:t>
            </a:r>
            <a:r>
              <a:rPr lang="ru-RU" sz="2400" dirty="0" smtClean="0"/>
              <a:t>Еще одна важная функция спекулятивных рынков заключается в том, что они предоставляют возможность избежать риска за счет хеджирования. </a:t>
            </a:r>
            <a:r>
              <a:rPr lang="ru-RU" sz="2400" b="1" dirty="0" smtClean="0"/>
              <a:t>Хеджирование</a:t>
            </a:r>
            <a:r>
              <a:rPr lang="ru-RU" sz="2400" dirty="0" smtClean="0"/>
              <a:t> предполагает снижение степени риска, связанного с покупкой товара, посредством компенсирующей продажи этого товара. </a:t>
            </a:r>
            <a:endParaRPr lang="ru-RU" sz="2400" dirty="0"/>
          </a:p>
        </p:txBody>
      </p:sp>
      <p:pic>
        <p:nvPicPr>
          <p:cNvPr id="3074" name="Picture 2" descr="http://vcapitale.ru/uploads/posts/2012-08/1344376807_hedge.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788024" y="3933056"/>
            <a:ext cx="3405745" cy="2426594"/>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Tree>
  </p:cSld>
  <p:clrMapOvr>
    <a:masterClrMapping/>
  </p:clrMapOvr>
  <p:transition spd="slow">
    <p:wipe dir="d"/>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0648"/>
            <a:ext cx="8568952" cy="6192688"/>
          </a:xfrm>
        </p:spPr>
        <p:txBody>
          <a:bodyPr>
            <a:normAutofit fontScale="92500" lnSpcReduction="10000"/>
          </a:bodyPr>
          <a:lstStyle/>
          <a:p>
            <a:pPr algn="just">
              <a:buFont typeface="Wingdings" pitchFamily="2" charset="2"/>
              <a:buChar char="ü"/>
            </a:pPr>
            <a:r>
              <a:rPr lang="ru-RU" sz="2400" dirty="0" smtClean="0"/>
              <a:t>	Давайте </a:t>
            </a:r>
            <a:r>
              <a:rPr lang="ru-RU" sz="2400" dirty="0"/>
              <a:t>выясним, как хеджирование используется на практике. К примеру, представим себе некую владелицу склада, вместимость которого 2 млн. бушелей. Допустим, наша предпринимательница осенью закупила в Канзасе кукурузу, планируя весной продать ее в Японию. Она вполне обеспечивает себя складским бизнесом, получая по 10 центов за каждый хранимый бушель. Если бы склад был полностью использован в течение года, она заработала бы 200.000 долл. , что с лихвой покроет все издержки производства.</a:t>
            </a:r>
          </a:p>
          <a:p>
            <a:pPr algn="just">
              <a:buFont typeface="Wingdings" pitchFamily="2" charset="2"/>
              <a:buChar char="ü"/>
            </a:pPr>
            <a:r>
              <a:rPr lang="ru-RU" sz="2400" dirty="0" smtClean="0"/>
              <a:t>	Проблема, с которой она сталкивается, состоит в том, что цены на кукурузу часто ползут то вверх, то вниз, причем разница за шесть месяцев подчас доходит до одного доллара за бушель. Если цена на кукурузу поднимется, женщина хорошо заработает, если же упадет, она понесет убытки, которые перекроют прибыль от хранения или даже приведут ее к банкротству. Допустим, владелица склада хочет зарабатывать только на хранении зерна и не желает ввязываться в спекулятивную деятельность. Возможно ли это?</a:t>
            </a:r>
            <a:endParaRPr lang="ru-RU" b="1" i="1" dirty="0"/>
          </a:p>
        </p:txBody>
      </p:sp>
    </p:spTree>
  </p:cSld>
  <p:clrMapOvr>
    <a:masterClrMapping/>
  </p:clrMapOvr>
  <p:transition spd="slow">
    <p:wipe dir="d"/>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548680"/>
            <a:ext cx="8568952" cy="5760640"/>
          </a:xfrm>
        </p:spPr>
        <p:txBody>
          <a:bodyPr>
            <a:normAutofit/>
          </a:bodyPr>
          <a:lstStyle/>
          <a:p>
            <a:pPr algn="just">
              <a:buFont typeface="Wingdings" pitchFamily="2" charset="2"/>
              <a:buChar char="ü"/>
            </a:pPr>
            <a:r>
              <a:rPr lang="ru-RU" dirty="0" smtClean="0"/>
              <a:t>	</a:t>
            </a:r>
            <a:r>
              <a:rPr lang="ru-RU" sz="2800" dirty="0" smtClean="0"/>
              <a:t>При хранении товара рост цен на него должен перекрывать связанные с его хранением издержки. Для поддержания равновесия минимальная цена наблюдается непосредственно после сбора урожая по мере совокупного роста издержек, обусловленных хранением, выплатой страховки и процентов. Эта гибкая модель призвана обеспечить равномерное потребление зерна на протяжении всех четырех сезонов. В противном случае избыток зерна на рынке приведет к дешевизне этого товара осенью и непомерно высоким ценам на него весной.</a:t>
            </a:r>
            <a:endParaRPr lang="ru-RU" sz="2800" b="1" i="1" dirty="0"/>
          </a:p>
        </p:txBody>
      </p:sp>
    </p:spTree>
  </p:cSld>
  <p:clrMapOvr>
    <a:masterClrMapping/>
  </p:clrMapOvr>
  <p:transition spd="slow">
    <p:wipe dir="d"/>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32656"/>
            <a:ext cx="8568952" cy="6120680"/>
          </a:xfrm>
        </p:spPr>
        <p:txBody>
          <a:bodyPr>
            <a:normAutofit/>
          </a:bodyPr>
          <a:lstStyle/>
          <a:p>
            <a:pPr algn="just">
              <a:buFont typeface="Wingdings" pitchFamily="2" charset="2"/>
              <a:buChar char="ü"/>
            </a:pPr>
            <a:r>
              <a:rPr lang="ru-RU" sz="2400" dirty="0" smtClean="0"/>
              <a:t>	Да она вполне может избежать необходимости риска, обусловленного колебанием цен, посредством хеджирования своих вложений. Для этого ей требуется продать зерно сразу же, как она купит его у фермеров, а не спустя 6 месяцев, когда оно действительно будет отгружено. Приобретя 2 млн. бушелей зерна в сентябре, она немедленно продает их с доставкой в будущем. В продажной цене предусмотрена 10-центовая прибыль за хранение, которая обеспечивает защиту от какого бы то ни было риска, связанного с колебаниями цен. Таким образом, </a:t>
            </a:r>
            <a:r>
              <a:rPr lang="ru-RU" sz="2400" i="1" dirty="0" smtClean="0"/>
              <a:t>процедура хеджирования, в основе которой лежат взаимно компенсирующие продажи, позволяет исключить риск для бизнеса, обусловленный изменениями цен.</a:t>
            </a:r>
            <a:endParaRPr lang="ru-RU" sz="2400" b="1" i="1" dirty="0"/>
          </a:p>
        </p:txBody>
      </p:sp>
    </p:spTree>
  </p:cSld>
  <p:clrMapOvr>
    <a:masterClrMapping/>
  </p:clrMapOvr>
  <p:transition spd="slow">
    <p:wipe dir="d"/>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79512" y="260648"/>
            <a:ext cx="8856984" cy="792088"/>
          </a:xfrm>
        </p:spPr>
        <p:txBody>
          <a:bodyPr>
            <a:noAutofit/>
          </a:bodyPr>
          <a:lstStyle/>
          <a:p>
            <a:pPr algn="ctr"/>
            <a:r>
              <a:rPr lang="ru-RU" sz="3400" b="1" dirty="0" smtClean="0"/>
              <a:t>Экономическое влияние спекуляции</a:t>
            </a:r>
            <a:endParaRPr lang="ru-RU" sz="3400" b="1" dirty="0"/>
          </a:p>
        </p:txBody>
      </p:sp>
      <p:sp>
        <p:nvSpPr>
          <p:cNvPr id="3" name="Подзаголовок 2"/>
          <p:cNvSpPr>
            <a:spLocks noGrp="1"/>
          </p:cNvSpPr>
          <p:nvPr>
            <p:ph type="subTitle" idx="1"/>
          </p:nvPr>
        </p:nvSpPr>
        <p:spPr>
          <a:xfrm>
            <a:off x="323528" y="1124744"/>
            <a:ext cx="8568952" cy="5517232"/>
          </a:xfrm>
        </p:spPr>
        <p:txBody>
          <a:bodyPr>
            <a:noAutofit/>
          </a:bodyPr>
          <a:lstStyle/>
          <a:p>
            <a:pPr algn="just">
              <a:buFont typeface="Wingdings" pitchFamily="2" charset="2"/>
              <a:buChar char="ü"/>
            </a:pPr>
            <a:r>
              <a:rPr lang="ru-RU" sz="2400" dirty="0" smtClean="0"/>
              <a:t>	</a:t>
            </a:r>
            <a:r>
              <a:rPr lang="ru-RU" sz="2200" dirty="0" smtClean="0"/>
              <a:t>Давайте выясним, кто покупает зерно и зачем? Вот здесь-то на сцене и появляется спекулянт, представляющий собой весь спекулятивный рынок</a:t>
            </a:r>
            <a:r>
              <a:rPr lang="en-US" sz="2200" dirty="0" smtClean="0"/>
              <a:t>: </a:t>
            </a:r>
            <a:r>
              <a:rPr lang="ru-RU" sz="2200" dirty="0" smtClean="0"/>
              <a:t>он покупает кукурузу </a:t>
            </a:r>
            <a:r>
              <a:rPr lang="ru-RU" sz="2200" i="1" dirty="0" smtClean="0"/>
              <a:t>сейчас</a:t>
            </a:r>
            <a:r>
              <a:rPr lang="ru-RU" sz="2200" dirty="0" smtClean="0"/>
              <a:t> для </a:t>
            </a:r>
            <a:r>
              <a:rPr lang="ru-RU" sz="2200" i="1" dirty="0" smtClean="0"/>
              <a:t>доставки в будущем, </a:t>
            </a:r>
            <a:r>
              <a:rPr lang="ru-RU" sz="2200" dirty="0" smtClean="0"/>
              <a:t>перенимая тем самым весь риск, связанный с владением товаром, с хозяина хранилища на себя. Что же побудило его согласиться взять на себя это бремя? Возможно, уверенность в том, что цены на зерно будут расти и благодаря этому он сможет получить сверхприбыль от инвестиций в этот товар; возможно, он уже заключил контракт на продажу зерна (например, с сетью хлебопекарен, которые также стремятся избежать риска, связанного с ценой на исходное сырьё для выпечки своего хлеба), а может быть, он рассчитывает продать зерно инвесторам, которые хотят вложить часть средств своего портфеля в «натуральном» виде.</a:t>
            </a:r>
            <a:endParaRPr lang="ru-RU" sz="2200" dirty="0"/>
          </a:p>
        </p:txBody>
      </p:sp>
    </p:spTree>
  </p:cSld>
  <p:clrMapOvr>
    <a:masterClrMapping/>
  </p:clrMapOvr>
  <p:transition spd="slow">
    <p:wipe dir="d"/>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260420"/>
          </a:xfrm>
        </p:spPr>
        <p:txBody>
          <a:bodyPr>
            <a:normAutofit/>
          </a:bodyPr>
          <a:lstStyle/>
          <a:p>
            <a:pPr algn="just">
              <a:buFont typeface="Wingdings" pitchFamily="2" charset="2"/>
              <a:buChar char="ü"/>
            </a:pPr>
            <a:r>
              <a:rPr lang="ru-RU" dirty="0" smtClean="0"/>
              <a:t>	</a:t>
            </a:r>
            <a:r>
              <a:rPr lang="ru-RU" sz="2400" dirty="0" smtClean="0"/>
              <a:t>Не суть важно, чем именно руководствовался спекулянт, принимая решение о покупке, главное в том, что кто-то где-то имеет экономическую заинтересованность принять на себя риск, связанный с изменением цены на товар (в данном случае зерно).</a:t>
            </a:r>
          </a:p>
          <a:p>
            <a:pPr algn="just">
              <a:buFont typeface="Wingdings" pitchFamily="2" charset="2"/>
              <a:buChar char="ü"/>
            </a:pPr>
            <a:r>
              <a:rPr lang="ru-RU" sz="2400" b="1" i="1" dirty="0" smtClean="0"/>
              <a:t>	</a:t>
            </a:r>
            <a:r>
              <a:rPr lang="ru-RU" sz="2400" i="1" dirty="0" smtClean="0"/>
              <a:t>Спекулятивный </a:t>
            </a:r>
            <a:r>
              <a:rPr lang="ru-RU" sz="2400" i="1" dirty="0"/>
              <a:t>рынок способствует более совершенному распределению цен и объемов предложения во времени и в пространстве. На нем также происходит перенесение рисков с одних плеч на другие. Обе эти задачи берут на себя спекулянты. Хотя единственное стремление каждого из них заключается лишь в том, чтобы купить дешевле, а продать дороже, однако для общества в целом их деятельность оборачивается большой пользой, поскольку они перемещают товары из периодов избытка (когда цены низкие) в периоды дефицита (когда цены высокие</a:t>
            </a:r>
            <a:r>
              <a:rPr lang="ru-RU" sz="2400" i="1" dirty="0" smtClean="0"/>
              <a:t>).</a:t>
            </a:r>
            <a:endParaRPr lang="ru-RU" sz="2400" i="1" dirty="0"/>
          </a:p>
        </p:txBody>
      </p:sp>
    </p:spTree>
  </p:cSld>
  <p:clrMapOvr>
    <a:masterClrMapping/>
  </p:clrMapOvr>
  <p:transition spd="slow">
    <p:wipe dir="d"/>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539552" y="692696"/>
            <a:ext cx="4968552" cy="1512168"/>
          </a:xfrm>
        </p:spPr>
        <p:txBody>
          <a:bodyPr>
            <a:normAutofit fontScale="77500" lnSpcReduction="20000"/>
          </a:bodyPr>
          <a:lstStyle/>
          <a:p>
            <a:pPr algn="just">
              <a:buFont typeface="Wingdings" pitchFamily="2" charset="2"/>
              <a:buChar char="ü"/>
            </a:pPr>
            <a:r>
              <a:rPr lang="ru-RU" sz="3000" dirty="0" smtClean="0"/>
              <a:t>	Допустим, что вы работаете в совместном предприятии компании </a:t>
            </a:r>
            <a:r>
              <a:rPr lang="en-US" sz="3000" i="1" dirty="0" smtClean="0"/>
              <a:t>Texaco </a:t>
            </a:r>
            <a:r>
              <a:rPr lang="ru-RU" sz="3000" dirty="0" smtClean="0"/>
              <a:t>в Сибири. С какими препятствиями вы можете столкнуться? </a:t>
            </a:r>
            <a:endParaRPr lang="ru-RU" sz="3000" dirty="0"/>
          </a:p>
        </p:txBody>
      </p:sp>
      <p:pic>
        <p:nvPicPr>
          <p:cNvPr id="4" name="Рисунок 3" descr="texo.png"/>
          <p:cNvPicPr>
            <a:picLocks noChangeAspect="1"/>
          </p:cNvPicPr>
          <p:nvPr/>
        </p:nvPicPr>
        <p:blipFill>
          <a:blip r:embed="rId2" cstate="print"/>
          <a:stretch>
            <a:fillRect/>
          </a:stretch>
        </p:blipFill>
        <p:spPr>
          <a:xfrm>
            <a:off x="5796136" y="764704"/>
            <a:ext cx="2623810" cy="1711057"/>
          </a:xfrm>
          <a:prstGeom prst="rect">
            <a:avLst/>
          </a:prstGeom>
        </p:spPr>
      </p:pic>
      <p:sp>
        <p:nvSpPr>
          <p:cNvPr id="5" name="Прямоугольник 4"/>
          <p:cNvSpPr/>
          <p:nvPr/>
        </p:nvSpPr>
        <p:spPr>
          <a:xfrm>
            <a:off x="467544" y="2492896"/>
            <a:ext cx="8064896" cy="3816429"/>
          </a:xfrm>
          <a:prstGeom prst="rect">
            <a:avLst/>
          </a:prstGeom>
        </p:spPr>
        <p:txBody>
          <a:bodyPr wrap="square">
            <a:spAutoFit/>
          </a:bodyPr>
          <a:lstStyle/>
          <a:p>
            <a:pPr algn="just">
              <a:buFont typeface="Wingdings" pitchFamily="2" charset="2"/>
              <a:buChar char="ü"/>
            </a:pPr>
            <a:r>
              <a:rPr lang="ru-RU" sz="2200" dirty="0" smtClean="0"/>
              <a:t> 	Вы, разумеется, столкнетесь с обычными проблемами, досаждающими производителям нефти в любой точке мира</a:t>
            </a:r>
            <a:r>
              <a:rPr lang="en-US" sz="2200" dirty="0" smtClean="0"/>
              <a:t>:</a:t>
            </a:r>
            <a:r>
              <a:rPr lang="ru-RU" sz="2200" dirty="0" smtClean="0"/>
              <a:t> скачки цен, эмбарго или, например, угрозой нападения на ваши танкеры в водах «недружественных» стран. Добавьте к этому неопределенности, возникающие при работе в новой для вас стране</a:t>
            </a:r>
            <a:r>
              <a:rPr lang="en-US" sz="2200" dirty="0" smtClean="0"/>
              <a:t>: </a:t>
            </a:r>
            <a:r>
              <a:rPr lang="ru-RU" sz="2200" dirty="0" smtClean="0"/>
              <a:t>вы незнакомы с местными геологическими формациями, с территорией, по которой нефть будет доставляться на рынки, с экономической эффективностью нефтяных скважин и квалификацией местной рабочей силы.</a:t>
            </a:r>
            <a:endParaRPr lang="ru-RU" sz="2200" dirty="0"/>
          </a:p>
        </p:txBody>
      </p:sp>
    </p:spTree>
  </p:cSld>
  <p:clrMapOvr>
    <a:masterClrMapping/>
  </p:clrMapOvr>
  <p:transition spd="slow">
    <p:wipe di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525344"/>
          </a:xfrm>
        </p:spPr>
        <p:txBody>
          <a:bodyPr>
            <a:normAutofit/>
          </a:bodyPr>
          <a:lstStyle/>
          <a:p>
            <a:pPr algn="just">
              <a:buFont typeface="Wingdings" pitchFamily="2" charset="2"/>
              <a:buChar char="ü"/>
            </a:pPr>
            <a:r>
              <a:rPr lang="ru-RU" dirty="0" smtClean="0"/>
              <a:t>	</a:t>
            </a:r>
            <a:r>
              <a:rPr lang="ru-RU" sz="2400" dirty="0" smtClean="0"/>
              <a:t>Наше обсуждение показало, что идеальный спекулятивный рынок может повысить экономическую эффективность. Посмотрим, как. Предположим, что в первом году из двух лет был хороший урожай кукурузы, скажем 3 единицы на человека, а в следующем урожай был меньше, только 1 единица. Если бы заранее было известно, что во второй год кукурузы будет недоставать, то как был бы распределен общий урожай за два года в 4 единицы? Пренебрежем издержками на хранение, страхование, возмещение процента. </a:t>
            </a:r>
            <a:r>
              <a:rPr lang="ru-RU" sz="2400" i="1" dirty="0" smtClean="0"/>
              <a:t>В этой ситуации общая полезность и экономический эффект за 2 года в целом будут максимальными тогда и только тогда, когда потребление в обоих годах будет равным.</a:t>
            </a:r>
            <a:endParaRPr lang="ru-RU" sz="2400" b="1" i="1" dirty="0"/>
          </a:p>
        </p:txBody>
      </p:sp>
    </p:spTree>
  </p:cSld>
  <p:clrMapOvr>
    <a:masterClrMapping/>
  </p:clrMapOvr>
  <p:transition spd="slow">
    <p:wipe dir="d"/>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1052736"/>
            <a:ext cx="8568952" cy="3312368"/>
          </a:xfrm>
        </p:spPr>
        <p:txBody>
          <a:bodyPr>
            <a:noAutofit/>
          </a:bodyPr>
          <a:lstStyle/>
          <a:p>
            <a:pPr algn="just">
              <a:buFont typeface="Wingdings" pitchFamily="2" charset="2"/>
              <a:buChar char="ü"/>
            </a:pPr>
            <a:r>
              <a:rPr lang="ru-RU" sz="2200" dirty="0" smtClean="0"/>
              <a:t>	Почему именно такое распределение будет наилучшим? Вследствие уменьшения предельной полезности. Как можно здесь рассуждать? До пустим, я потребляю в первом году больше, чем во втором. Моя предельная полезность (MU) в первом году будет низкой, во втором—высокой. Если я сохраню некоторую часть зерна до второго года, то тем самым я сокращу потребление в период, когда предельная полезность — низка, и увеличу в период, когда она—высока. Когда потребление 1-го и 2-го года сравняется, я достигну максимума общей полезности.</a:t>
            </a:r>
            <a:endParaRPr lang="ru-RU" sz="2200" b="1" i="1" dirty="0"/>
          </a:p>
        </p:txBody>
      </p:sp>
      <p:pic>
        <p:nvPicPr>
          <p:cNvPr id="4" name="Рисунок 3" descr="50_13_p2.gif"/>
          <p:cNvPicPr>
            <a:picLocks noChangeAspect="1"/>
          </p:cNvPicPr>
          <p:nvPr/>
        </p:nvPicPr>
        <p:blipFill>
          <a:blip r:embed="rId2" cstate="print"/>
          <a:stretch>
            <a:fillRect/>
          </a:stretch>
        </p:blipFill>
        <p:spPr>
          <a:xfrm>
            <a:off x="3923928" y="4293096"/>
            <a:ext cx="1314450" cy="2257425"/>
          </a:xfrm>
          <a:prstGeom prst="rect">
            <a:avLst/>
          </a:prstGeom>
        </p:spPr>
      </p:pic>
    </p:spTree>
  </p:cSld>
  <p:clrMapOvr>
    <a:masterClrMapping/>
  </p:clrMapOvr>
  <p:transition spd="slow">
    <p:wipe dir="d"/>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95536" y="4001551"/>
            <a:ext cx="8352928" cy="2664295"/>
          </a:xfrm>
        </p:spPr>
        <p:txBody>
          <a:bodyPr>
            <a:noAutofit/>
          </a:bodyPr>
          <a:lstStyle/>
          <a:p>
            <a:pPr algn="just"/>
            <a:r>
              <a:rPr lang="ru-RU" sz="1900" dirty="0" smtClean="0"/>
              <a:t>таблицей предельных полезностей. Две кривые на рис. 2 (а) иллюстрируют, что бы произошло, если бы часть кукурузы не была бы сохранена до следующего года. Цены первого и второго года будут находиться на пересечении кривой спроса DD (в оба года одинаковой) и кривых предложения S1S1 (точка </a:t>
            </a:r>
            <a:r>
              <a:rPr lang="ru-RU" sz="1900" cap="small" dirty="0" smtClean="0"/>
              <a:t>а1) </a:t>
            </a:r>
            <a:r>
              <a:rPr lang="ru-RU" sz="1900" dirty="0" smtClean="0"/>
              <a:t>и S2S2 (низкий уровень предложения второго года, точка А2). Общая полезность за два года представлена суммой площадей голубых участков (4+3+2)+4, т.е. 13 долл. на человека</a:t>
            </a:r>
            <a:r>
              <a:rPr lang="ru-RU" sz="1900" dirty="0"/>
              <a:t>. Заштрихованные прямоугольники обозначают общую полезность, достигнутую за каждый год. </a:t>
            </a:r>
          </a:p>
        </p:txBody>
      </p:sp>
      <p:pic>
        <p:nvPicPr>
          <p:cNvPr id="1027" name="Picture 3"/>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95536" y="344920"/>
            <a:ext cx="5181600" cy="3076575"/>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Прямоугольник 1"/>
          <p:cNvSpPr/>
          <p:nvPr/>
        </p:nvSpPr>
        <p:spPr>
          <a:xfrm>
            <a:off x="5724128" y="344919"/>
            <a:ext cx="3096344" cy="3600986"/>
          </a:xfrm>
          <a:prstGeom prst="rect">
            <a:avLst/>
          </a:prstGeom>
        </p:spPr>
        <p:txBody>
          <a:bodyPr wrap="square">
            <a:spAutoFit/>
          </a:bodyPr>
          <a:lstStyle/>
          <a:p>
            <a:pPr algn="just">
              <a:buFont typeface="Wingdings" pitchFamily="2" charset="2"/>
              <a:buChar char="ü"/>
            </a:pPr>
            <a:r>
              <a:rPr lang="ru-RU" dirty="0" smtClean="0"/>
              <a:t>	</a:t>
            </a:r>
            <a:r>
              <a:rPr lang="ru-RU" sz="1900" dirty="0" smtClean="0"/>
              <a:t>Это </a:t>
            </a:r>
            <a:r>
              <a:rPr lang="ru-RU" sz="1900" dirty="0"/>
              <a:t>можно продемонстрировать с помощью рис. 2. Если полезность может быть измерена в долларах, и при этом каждый доллар всегда означает одну и ту же предельную полезность</a:t>
            </a:r>
            <a:r>
              <a:rPr lang="ru-RU" sz="1900" dirty="0" smtClean="0"/>
              <a:t>,</a:t>
            </a:r>
            <a:r>
              <a:rPr lang="ru-RU" sz="1900" dirty="0"/>
              <a:t> то кривая спроса </a:t>
            </a:r>
            <a:r>
              <a:rPr lang="ru-RU" sz="1900" dirty="0" smtClean="0"/>
              <a:t>для </a:t>
            </a:r>
            <a:r>
              <a:rPr lang="ru-RU" sz="1900" dirty="0"/>
              <a:t>рисковых товаров </a:t>
            </a:r>
            <a:r>
              <a:rPr lang="ru-RU" sz="1900" dirty="0" smtClean="0"/>
              <a:t>будет находится в точном соответствии с</a:t>
            </a:r>
            <a:endParaRPr lang="ru-RU" sz="1900" dirty="0"/>
          </a:p>
        </p:txBody>
      </p:sp>
      <p:sp>
        <p:nvSpPr>
          <p:cNvPr id="4" name="Прямоугольник 3"/>
          <p:cNvSpPr/>
          <p:nvPr/>
        </p:nvSpPr>
        <p:spPr>
          <a:xfrm>
            <a:off x="683568" y="3484240"/>
            <a:ext cx="4680520" cy="584775"/>
          </a:xfrm>
          <a:prstGeom prst="rect">
            <a:avLst/>
          </a:prstGeom>
        </p:spPr>
        <p:txBody>
          <a:bodyPr wrap="square">
            <a:spAutoFit/>
          </a:bodyPr>
          <a:lstStyle/>
          <a:p>
            <a:pPr algn="ctr"/>
            <a:r>
              <a:rPr lang="ru-RU" sz="1600" dirty="0" smtClean="0"/>
              <a:t>Рис. 2а Спекулятивное накопление способно повысить эффективность</a:t>
            </a:r>
            <a:endParaRPr lang="ru-RU" sz="1600" dirty="0"/>
          </a:p>
        </p:txBody>
      </p:sp>
      <p:pic>
        <p:nvPicPr>
          <p:cNvPr id="1028" name="Picture 4"/>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3275856" y="908720"/>
            <a:ext cx="276225" cy="29527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cSld>
  <p:clrMapOvr>
    <a:masterClrMapping/>
  </p:clrMapOvr>
  <p:transition spd="slow">
    <p:wipe dir="d"/>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4005064"/>
            <a:ext cx="8568952" cy="2852936"/>
          </a:xfrm>
        </p:spPr>
        <p:txBody>
          <a:bodyPr>
            <a:normAutofit/>
          </a:bodyPr>
          <a:lstStyle/>
          <a:p>
            <a:pPr algn="just">
              <a:buFont typeface="Wingdings" pitchFamily="2" charset="2"/>
              <a:buChar char="ü"/>
            </a:pPr>
            <a:r>
              <a:rPr lang="ru-RU" dirty="0" smtClean="0"/>
              <a:t>	Данная диаграмма применима и ко множеству других ситуаций. Эти же диаграммы можно было бы использовать для иллюстрации уклонения от риска и назвать в этом случае</a:t>
            </a:r>
            <a:r>
              <a:rPr lang="en-US" dirty="0" smtClean="0"/>
              <a:t>: </a:t>
            </a:r>
            <a:r>
              <a:rPr lang="ru-RU" dirty="0" smtClean="0"/>
              <a:t>рис. 2а – «С опасными азартными играми», рис. 2б – «Без опасных азартных игр». В таком случае механизм страхования призван был бы обеспечить перемещение людей из одной категории в другую за счет перераспределения риска на многих независимых потенциальных игроков.</a:t>
            </a:r>
            <a:endParaRPr lang="ru-RU" b="1" i="1" dirty="0"/>
          </a:p>
        </p:txBody>
      </p:sp>
      <p:sp>
        <p:nvSpPr>
          <p:cNvPr id="2" name="Прямоугольник 1"/>
          <p:cNvSpPr/>
          <p:nvPr/>
        </p:nvSpPr>
        <p:spPr>
          <a:xfrm>
            <a:off x="5714208" y="554001"/>
            <a:ext cx="3275856" cy="2862322"/>
          </a:xfrm>
          <a:prstGeom prst="rect">
            <a:avLst/>
          </a:prstGeom>
        </p:spPr>
        <p:txBody>
          <a:bodyPr wrap="square">
            <a:spAutoFit/>
          </a:bodyPr>
          <a:lstStyle/>
          <a:p>
            <a:pPr algn="just">
              <a:buFont typeface="Wingdings" pitchFamily="2" charset="2"/>
              <a:buChar char="ü"/>
            </a:pPr>
            <a:r>
              <a:rPr lang="ru-RU" dirty="0" smtClean="0"/>
              <a:t>	</a:t>
            </a:r>
            <a:r>
              <a:rPr lang="ru-RU" sz="2000" dirty="0" smtClean="0"/>
              <a:t>Перенос </a:t>
            </a:r>
            <a:r>
              <a:rPr lang="ru-RU" sz="2000" dirty="0"/>
              <a:t>одной единицы во второй год выравнивает показатели </a:t>
            </a:r>
            <a:r>
              <a:rPr lang="en-US" sz="2000" dirty="0"/>
              <a:t>Q</a:t>
            </a:r>
            <a:r>
              <a:rPr lang="ru-RU" sz="2000" dirty="0"/>
              <a:t>, равно как </a:t>
            </a:r>
            <a:r>
              <a:rPr lang="en-US" sz="2000" dirty="0"/>
              <a:t>P </a:t>
            </a:r>
            <a:r>
              <a:rPr lang="ru-RU" sz="2000" dirty="0"/>
              <a:t>и </a:t>
            </a:r>
            <a:r>
              <a:rPr lang="en-US" sz="2000" dirty="0"/>
              <a:t>MU</a:t>
            </a:r>
            <a:r>
              <a:rPr lang="ru-RU" sz="2000" dirty="0"/>
              <a:t>, и приводит к повышению общей полезности на величину равную площади самого темного прямоугольника</a:t>
            </a:r>
            <a:r>
              <a:rPr lang="ru-RU" sz="2000" dirty="0" smtClean="0"/>
              <a:t>.</a:t>
            </a:r>
            <a:endParaRPr lang="ru-RU" sz="2000" dirty="0"/>
          </a:p>
        </p:txBody>
      </p:sp>
      <p:sp>
        <p:nvSpPr>
          <p:cNvPr id="4" name="Прямоугольник 3"/>
          <p:cNvSpPr/>
          <p:nvPr/>
        </p:nvSpPr>
        <p:spPr>
          <a:xfrm>
            <a:off x="686048" y="3459126"/>
            <a:ext cx="4572000" cy="646331"/>
          </a:xfrm>
          <a:prstGeom prst="rect">
            <a:avLst/>
          </a:prstGeom>
        </p:spPr>
        <p:txBody>
          <a:bodyPr>
            <a:spAutoFit/>
          </a:bodyPr>
          <a:lstStyle/>
          <a:p>
            <a:pPr algn="ctr"/>
            <a:r>
              <a:rPr lang="ru-RU" dirty="0"/>
              <a:t>Рис. </a:t>
            </a:r>
            <a:r>
              <a:rPr lang="ru-RU" dirty="0" smtClean="0"/>
              <a:t>2б </a:t>
            </a:r>
            <a:r>
              <a:rPr lang="ru-RU" dirty="0"/>
              <a:t>Спекулятивное накопление способно повысить эффективность</a:t>
            </a:r>
          </a:p>
        </p:txBody>
      </p:sp>
      <p:pic>
        <p:nvPicPr>
          <p:cNvPr id="2051" name="Picture 3"/>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24098" y="554001"/>
            <a:ext cx="5295900" cy="2905125"/>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cSld>
  <p:clrMapOvr>
    <a:masterClrMapping/>
  </p:clrMapOvr>
  <p:transition spd="slow">
    <p:wipe dir="d"/>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5724128" y="554001"/>
            <a:ext cx="3168352" cy="3883111"/>
          </a:xfrm>
        </p:spPr>
        <p:txBody>
          <a:bodyPr>
            <a:normAutofit fontScale="92500" lnSpcReduction="10000"/>
          </a:bodyPr>
          <a:lstStyle/>
          <a:p>
            <a:pPr algn="just">
              <a:buFont typeface="Wingdings" pitchFamily="2" charset="2"/>
              <a:buChar char="ü"/>
            </a:pPr>
            <a:r>
              <a:rPr lang="ru-RU" dirty="0" smtClean="0"/>
              <a:t>	</a:t>
            </a:r>
            <a:r>
              <a:rPr lang="ru-RU" sz="2200" dirty="0" smtClean="0"/>
              <a:t>Если же одна единица будет перенесена на второй год (рис. 2 (б)), то объемы предложения и цена обоих лет (точки Е1 и </a:t>
            </a:r>
            <a:r>
              <a:rPr lang="ru-RU" sz="2200" cap="small" dirty="0" smtClean="0"/>
              <a:t>е2 </a:t>
            </a:r>
            <a:r>
              <a:rPr lang="ru-RU" sz="2200" dirty="0" smtClean="0"/>
              <a:t>) будут равными, и общая полезность, представленная затемненными участками, будет составлять 14 долл. на человека (4+3)+(4+3). </a:t>
            </a:r>
            <a:endParaRPr lang="ru-RU" sz="2200" b="1" i="1" dirty="0"/>
          </a:p>
        </p:txBody>
      </p:sp>
      <p:sp>
        <p:nvSpPr>
          <p:cNvPr id="4" name="Прямоугольник 3"/>
          <p:cNvSpPr/>
          <p:nvPr/>
        </p:nvSpPr>
        <p:spPr>
          <a:xfrm>
            <a:off x="686048" y="3459126"/>
            <a:ext cx="4572000" cy="646331"/>
          </a:xfrm>
          <a:prstGeom prst="rect">
            <a:avLst/>
          </a:prstGeom>
        </p:spPr>
        <p:txBody>
          <a:bodyPr>
            <a:spAutoFit/>
          </a:bodyPr>
          <a:lstStyle/>
          <a:p>
            <a:pPr algn="ctr"/>
            <a:r>
              <a:rPr lang="ru-RU" dirty="0"/>
              <a:t>Рис. </a:t>
            </a:r>
            <a:r>
              <a:rPr lang="ru-RU" dirty="0" smtClean="0"/>
              <a:t>2б </a:t>
            </a:r>
            <a:r>
              <a:rPr lang="ru-RU" dirty="0"/>
              <a:t>Спекулятивное накопление способно повысить эффективность</a:t>
            </a:r>
          </a:p>
        </p:txBody>
      </p:sp>
      <p:pic>
        <p:nvPicPr>
          <p:cNvPr id="5" name="Picture 3"/>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24098" y="554001"/>
            <a:ext cx="5295900" cy="2905125"/>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Прямоугольник 1"/>
          <p:cNvSpPr/>
          <p:nvPr/>
        </p:nvSpPr>
        <p:spPr>
          <a:xfrm>
            <a:off x="324098" y="4437112"/>
            <a:ext cx="8568382" cy="1631216"/>
          </a:xfrm>
          <a:prstGeom prst="rect">
            <a:avLst/>
          </a:prstGeom>
        </p:spPr>
        <p:txBody>
          <a:bodyPr wrap="square">
            <a:spAutoFit/>
          </a:bodyPr>
          <a:lstStyle/>
          <a:p>
            <a:pPr algn="just">
              <a:buFont typeface="Wingdings" pitchFamily="2" charset="2"/>
              <a:buChar char="ü"/>
            </a:pPr>
            <a:r>
              <a:rPr lang="ru-RU" dirty="0" smtClean="0"/>
              <a:t>	</a:t>
            </a:r>
            <a:r>
              <a:rPr lang="ru-RU" sz="2000" dirty="0" smtClean="0"/>
              <a:t>Несложно </a:t>
            </a:r>
            <a:r>
              <a:rPr lang="ru-RU" sz="2000" dirty="0"/>
              <a:t>понять, что выигрыш в полезности составит 1 дол. (темный участок на рис. 2 (б), представляющий разницу между предельными полезностями третьей и второй единиц). Таким образом, именно такое распределение предложения и является оптимальным</a:t>
            </a:r>
            <a:r>
              <a:rPr lang="ru-RU" sz="2000" dirty="0" smtClean="0"/>
              <a:t>.</a:t>
            </a:r>
            <a:endParaRPr lang="ru-RU" sz="2000" dirty="0"/>
          </a:p>
        </p:txBody>
      </p:sp>
    </p:spTree>
  </p:cSld>
  <p:clrMapOvr>
    <a:masterClrMapping/>
  </p:clrMapOvr>
  <p:transition spd="slow">
    <p:wipe dir="d"/>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cstate="print">
            <a:extLst>
              <a:ext uri="{BEBA8EAE-BF5A-486C-A8C5-ECC9F3942E4B}">
                <a14:imgProps xmlns="" xmlns:a14="http://schemas.microsoft.com/office/drawing/2010/main">
                  <a14:imgLayer r:embed="rId3">
                    <a14:imgEffect>
                      <a14:artisticFilmGrain/>
                    </a14:imgEffect>
                  </a14:imgLayer>
                </a14:imgProps>
              </a:ext>
              <a:ext uri="{28A0092B-C50C-407E-A947-70E740481C1C}">
                <a14:useLocalDpi xmlns="" xmlns:a14="http://schemas.microsoft.com/office/drawing/2010/main" val="0"/>
              </a:ext>
            </a:extLst>
          </a:blip>
          <a:stretch>
            <a:fillRect/>
          </a:stretch>
        </p:blipFill>
        <p:spPr>
          <a:xfrm>
            <a:off x="982207" y="162539"/>
            <a:ext cx="7085781" cy="6440590"/>
          </a:xfrm>
          <a:prstGeom prst="rect">
            <a:avLst/>
          </a:prstGeom>
          <a:ln>
            <a:noFill/>
          </a:ln>
          <a:effectLst>
            <a:outerShdw blurRad="190500" algn="tl" rotWithShape="0">
              <a:srgbClr val="000000">
                <a:alpha val="70000"/>
              </a:srgbClr>
            </a:outerShdw>
          </a:effectLst>
        </p:spPr>
      </p:pic>
      <p:sp>
        <p:nvSpPr>
          <p:cNvPr id="2" name="Прямоугольник 1"/>
          <p:cNvSpPr/>
          <p:nvPr/>
        </p:nvSpPr>
        <p:spPr>
          <a:xfrm>
            <a:off x="395536" y="2413338"/>
            <a:ext cx="8280920" cy="1938992"/>
          </a:xfrm>
          <a:prstGeom prst="rect">
            <a:avLst/>
          </a:prstGeom>
        </p:spPr>
        <p:txBody>
          <a:bodyPr wrap="square">
            <a:spAutoFit/>
          </a:bodyPr>
          <a:lstStyle/>
          <a:p>
            <a:pPr algn="just">
              <a:buFont typeface="Wingdings" pitchFamily="2" charset="2"/>
              <a:buChar char="ü"/>
            </a:pPr>
            <a:r>
              <a:rPr lang="ru-RU" sz="2400" i="1" dirty="0" smtClean="0"/>
              <a:t>	Идеальный </a:t>
            </a:r>
            <a:r>
              <a:rPr lang="ru-RU" sz="2400" i="1" dirty="0"/>
              <a:t>спекулятивный рынок имеет важное значение, поскольку он снижает разницу в уровне потребления, а это (в условиях действия закона убывающей предельной полезности) повышает эффективность распределения и общую полезность.</a:t>
            </a:r>
            <a:endParaRPr lang="ru-RU" sz="2400" dirty="0"/>
          </a:p>
        </p:txBody>
      </p:sp>
    </p:spTree>
    <p:extLst>
      <p:ext uri="{BB962C8B-B14F-4D97-AF65-F5344CB8AC3E}">
        <p14:creationId xmlns="" xmlns:p14="http://schemas.microsoft.com/office/powerpoint/2010/main" val="4000683032"/>
      </p:ext>
    </p:extLst>
  </p:cSld>
  <p:clrMapOvr>
    <a:masterClrMapping/>
  </p:clrMapOvr>
  <p:transition>
    <p:wipe dir="d"/>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40492" y="476672"/>
            <a:ext cx="4555933" cy="1368152"/>
          </a:xfrm>
        </p:spPr>
        <p:txBody>
          <a:bodyPr>
            <a:noAutofit/>
          </a:bodyPr>
          <a:lstStyle/>
          <a:p>
            <a:r>
              <a:rPr lang="ru-RU" sz="3400" dirty="0" smtClean="0"/>
              <a:t>Риск и</a:t>
            </a:r>
            <a:br>
              <a:rPr lang="ru-RU" sz="3400" dirty="0" smtClean="0"/>
            </a:br>
            <a:r>
              <a:rPr lang="ru-RU" sz="3400" dirty="0" smtClean="0"/>
              <a:t>неопределенность</a:t>
            </a:r>
            <a:endParaRPr lang="ru-RU" sz="3400" dirty="0"/>
          </a:p>
        </p:txBody>
      </p:sp>
      <p:sp>
        <p:nvSpPr>
          <p:cNvPr id="3" name="Подзаголовок 2"/>
          <p:cNvSpPr>
            <a:spLocks noGrp="1"/>
          </p:cNvSpPr>
          <p:nvPr>
            <p:ph type="subTitle" idx="1"/>
          </p:nvPr>
        </p:nvSpPr>
        <p:spPr>
          <a:xfrm>
            <a:off x="323528" y="1916832"/>
            <a:ext cx="8568952" cy="4941168"/>
          </a:xfrm>
        </p:spPr>
        <p:txBody>
          <a:bodyPr>
            <a:normAutofit/>
          </a:bodyPr>
          <a:lstStyle/>
          <a:p>
            <a:pPr algn="just">
              <a:buFont typeface="Wingdings" pitchFamily="2" charset="2"/>
              <a:buChar char="ü"/>
            </a:pPr>
            <a:r>
              <a:rPr lang="ru-RU" dirty="0" smtClean="0"/>
              <a:t>	Почему люди стараются уклониться от экономического риска? Какие институты рыночной экономики призваны объединить все виды риска отдельных индивидуумов или распределить их среди всего сообщества? Почему в некоторых ситуациях рынки не в состоянии обеспечить страховку? В этом разделе мы займемся выяснением этих вопросов.</a:t>
            </a:r>
            <a:endParaRPr lang="ru-RU" dirty="0"/>
          </a:p>
        </p:txBody>
      </p:sp>
      <p:pic>
        <p:nvPicPr>
          <p:cNvPr id="4" name="Рисунок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4571999" y="476672"/>
            <a:ext cx="4258719" cy="2820218"/>
          </a:xfrm>
          <a:prstGeom prst="rect">
            <a:avLst/>
          </a:prstGeom>
          <a:ln>
            <a:noFill/>
          </a:ln>
          <a:effectLst>
            <a:outerShdw blurRad="190500" algn="tl" rotWithShape="0">
              <a:srgbClr val="000000">
                <a:alpha val="70000"/>
              </a:srgbClr>
            </a:outerShdw>
          </a:effectLst>
        </p:spPr>
      </p:pic>
    </p:spTree>
  </p:cSld>
  <p:clrMapOvr>
    <a:masterClrMapping/>
  </p:clrMapOvr>
  <p:transition spd="slow">
    <p:wipe dir="d"/>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a:t>	</a:t>
            </a:r>
            <a:r>
              <a:rPr lang="ru-RU" dirty="0" smtClean="0"/>
              <a:t>Что бы вы ни делали: водители вы машину, владеете ли домом, храните ли зерно или просто переходите улицу — вы рискуете жизнью, здоровьем или благополучием. Как сами люди относятся к риску? Мы уже выяснили, что почти никто не любит неопределенности по поводу своего дохода и потребления. Если про вас можно сказать то же самое, то вас можно назвать «лицом, уклоняющимся от риска».</a:t>
            </a:r>
          </a:p>
          <a:p>
            <a:pPr algn="just">
              <a:buFont typeface="Wingdings" pitchFamily="2" charset="2"/>
              <a:buChar char="ü"/>
            </a:pPr>
            <a:r>
              <a:rPr lang="ru-RU" i="1" dirty="0" smtClean="0"/>
              <a:t>	Индивидуум относится к категории уклоняющихся от риска в том случае, если его разочарование при утрате какой либо заданной суммы превышает удовольствие от получения той же суммы в виде дохода.</a:t>
            </a:r>
            <a:endParaRPr lang="ru-RU" i="1" dirty="0"/>
          </a:p>
        </p:txBody>
      </p:sp>
    </p:spTree>
  </p:cSld>
  <p:clrMapOvr>
    <a:masterClrMapping/>
  </p:clrMapOvr>
  <p:transition spd="slow">
    <p:wipe dir="d"/>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3596124"/>
          </a:xfrm>
        </p:spPr>
        <p:txBody>
          <a:bodyPr>
            <a:normAutofit/>
          </a:bodyPr>
          <a:lstStyle/>
          <a:p>
            <a:pPr algn="just">
              <a:buFont typeface="Wingdings" pitchFamily="2" charset="2"/>
              <a:buChar char="ü"/>
            </a:pPr>
            <a:r>
              <a:rPr lang="ru-RU" dirty="0" smtClean="0"/>
              <a:t>	</a:t>
            </a:r>
            <a:r>
              <a:rPr lang="ru-RU" sz="2400" dirty="0" smtClean="0"/>
              <a:t>Если шансы и на выигрыш, и на проигрыш равны, как это имеет место, когда мы ставим 1000 долл. на «орла» или «решку», то </a:t>
            </a:r>
            <a:r>
              <a:rPr lang="ru-RU" sz="2400" i="1" dirty="0" smtClean="0"/>
              <a:t>математическое ожидание (ожидаемая ценность)</a:t>
            </a:r>
            <a:r>
              <a:rPr lang="ru-RU" sz="2400" dirty="0" smtClean="0"/>
              <a:t> выручки (иди средняя ожидаемая выручка) от такой игры равно нулю. Оно вычисляется как [1000 долл. х 1/2 (величина возможного выигрыша, умноженная на вероятность выигрыша) плюс (—1000 долл.) х 1/2 (величина возможного проигрыша, умноженная на вероятность проигрыша)]. </a:t>
            </a:r>
            <a:endParaRPr lang="ru-RU" sz="2400" i="1" dirty="0"/>
          </a:p>
        </p:txBody>
      </p:sp>
      <p:pic>
        <p:nvPicPr>
          <p:cNvPr id="2" name="Рисунок 1"/>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354941" y="3658964"/>
            <a:ext cx="2438400" cy="2438400"/>
          </a:xfrm>
          <a:prstGeom prst="rect">
            <a:avLst/>
          </a:prstGeom>
          <a:ln>
            <a:noFill/>
          </a:ln>
          <a:effectLst>
            <a:outerShdw blurRad="190500" algn="tl" rotWithShape="0">
              <a:srgbClr val="000000">
                <a:alpha val="70000"/>
              </a:srgbClr>
            </a:outerShdw>
          </a:effectLst>
        </p:spPr>
      </p:pic>
      <p:sp>
        <p:nvSpPr>
          <p:cNvPr id="4" name="Прямоугольник 3"/>
          <p:cNvSpPr/>
          <p:nvPr/>
        </p:nvSpPr>
        <p:spPr>
          <a:xfrm>
            <a:off x="389488" y="3789040"/>
            <a:ext cx="5544616" cy="2308324"/>
          </a:xfrm>
          <a:prstGeom prst="rect">
            <a:avLst/>
          </a:prstGeom>
        </p:spPr>
        <p:txBody>
          <a:bodyPr wrap="square">
            <a:spAutoFit/>
          </a:bodyPr>
          <a:lstStyle/>
          <a:p>
            <a:pPr algn="just">
              <a:buFont typeface="Wingdings" pitchFamily="2" charset="2"/>
              <a:buChar char="ü"/>
            </a:pPr>
            <a:r>
              <a:rPr lang="ru-RU" sz="2400" dirty="0" smtClean="0"/>
              <a:t>	Пари</a:t>
            </a:r>
            <a:r>
              <a:rPr lang="ru-RU" sz="2400" dirty="0"/>
              <a:t>, ожидаемый выигрыш от которого равен нулю, называется </a:t>
            </a:r>
            <a:r>
              <a:rPr lang="ru-RU" sz="2400" i="1" dirty="0"/>
              <a:t>безопасным пари.</a:t>
            </a:r>
            <a:r>
              <a:rPr lang="ru-RU" sz="2400" dirty="0"/>
              <a:t> Если вы предпочитаете не участвовать в безопасных пари, то вы — лицо, уклоняющееся от риска.</a:t>
            </a:r>
            <a:endParaRPr lang="ru-RU" sz="2400" i="1" dirty="0"/>
          </a:p>
        </p:txBody>
      </p:sp>
    </p:spTree>
  </p:cSld>
  <p:clrMapOvr>
    <a:masterClrMapping/>
  </p:clrMapOvr>
  <p:transition spd="slow">
    <p:wipe dir="d"/>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a:t>
            </a:r>
            <a:r>
              <a:rPr lang="ru-RU" sz="2400" dirty="0" smtClean="0"/>
              <a:t>Если прибегнуть к концепции полезности, рассмотренной нами в соответствующей главе, то можно сказать, что неприятие риска соответствует </a:t>
            </a:r>
            <a:r>
              <a:rPr lang="ru-RU" sz="2400" i="1" dirty="0" smtClean="0"/>
              <a:t>убывающей предельной полезности дохода.</a:t>
            </a:r>
            <a:r>
              <a:rPr lang="ru-RU" sz="2400" dirty="0" smtClean="0"/>
              <a:t> Если вы уклоняетесь от риска, то удовольствие, которое вы получите, выиграв, меньше, чем неудовольствие, которое вы испытаете, проиграв. Если вы подбрасываете монетку, то математическое ожидание выигрыша равно нулю. Нов терминах концепции полезности, удовольствие от выигрыша будет меньше, чем неудовольствие от проигрыша.</a:t>
            </a:r>
            <a:endParaRPr lang="ru-RU" i="1" dirty="0"/>
          </a:p>
        </p:txBody>
      </p:sp>
    </p:spTree>
  </p:cSld>
  <p:clrMapOvr>
    <a:masterClrMapping/>
  </p:clrMapOvr>
  <p:transition spd="slow">
    <p:wipe dir="d"/>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5076056" y="2698594"/>
            <a:ext cx="3517058" cy="3106670"/>
          </a:xfrm>
          <a:prstGeom prst="rect">
            <a:avLst/>
          </a:prstGeom>
          <a:ln>
            <a:noFill/>
          </a:ln>
          <a:effectLst>
            <a:outerShdw blurRad="190500" algn="tl" rotWithShape="0">
              <a:srgbClr val="000000">
                <a:alpha val="70000"/>
              </a:srgbClr>
            </a:outerShdw>
          </a:effectLst>
        </p:spPr>
      </p:pic>
      <p:sp>
        <p:nvSpPr>
          <p:cNvPr id="5" name="Прямоугольник 4"/>
          <p:cNvSpPr/>
          <p:nvPr/>
        </p:nvSpPr>
        <p:spPr>
          <a:xfrm>
            <a:off x="395536" y="692696"/>
            <a:ext cx="8360618" cy="2677656"/>
          </a:xfrm>
          <a:prstGeom prst="rect">
            <a:avLst/>
          </a:prstGeom>
        </p:spPr>
        <p:txBody>
          <a:bodyPr wrap="square">
            <a:spAutoFit/>
          </a:bodyPr>
          <a:lstStyle/>
          <a:p>
            <a:pPr algn="just">
              <a:buFont typeface="Wingdings" pitchFamily="2" charset="2"/>
              <a:buChar char="ü"/>
            </a:pPr>
            <a:r>
              <a:rPr lang="ru-RU" sz="2400" dirty="0" smtClean="0">
                <a:solidFill>
                  <a:prstClr val="white"/>
                </a:solidFill>
                <a:effectLst>
                  <a:outerShdw blurRad="38100" dist="38100" dir="2700000" algn="tl">
                    <a:srgbClr val="000000">
                      <a:alpha val="43137"/>
                    </a:srgbClr>
                  </a:outerShdw>
                </a:effectLst>
              </a:rPr>
              <a:t>	Помимо </a:t>
            </a:r>
            <a:r>
              <a:rPr lang="ru-RU" sz="2400" dirty="0">
                <a:solidFill>
                  <a:prstClr val="white"/>
                </a:solidFill>
                <a:effectLst>
                  <a:outerShdw blurRad="38100" dist="38100" dir="2700000" algn="tl">
                    <a:srgbClr val="000000">
                      <a:alpha val="43137"/>
                    </a:srgbClr>
                  </a:outerShdw>
                </a:effectLst>
              </a:rPr>
              <a:t>этих неопределенностей, существует ряд факторов политического риска</a:t>
            </a:r>
            <a:r>
              <a:rPr lang="en-US" sz="2400" dirty="0">
                <a:solidFill>
                  <a:prstClr val="white"/>
                </a:solidFill>
                <a:effectLst>
                  <a:outerShdw blurRad="38100" dist="38100" dir="2700000" algn="tl">
                    <a:srgbClr val="000000">
                      <a:alpha val="43137"/>
                    </a:srgbClr>
                  </a:outerShdw>
                </a:effectLst>
              </a:rPr>
              <a:t>: </a:t>
            </a:r>
            <a:r>
              <a:rPr lang="ru-RU" sz="2400" dirty="0">
                <a:solidFill>
                  <a:prstClr val="white"/>
                </a:solidFill>
                <a:effectLst>
                  <a:outerShdw blurRad="38100" dist="38100" dir="2700000" algn="tl">
                    <a:srgbClr val="000000">
                      <a:alpha val="43137"/>
                    </a:srgbClr>
                  </a:outerShdw>
                </a:effectLst>
              </a:rPr>
              <a:t>вам придется иметь дело с центральной властью в Москве, разделенной на враждующие политические группировки</a:t>
            </a:r>
            <a:r>
              <a:rPr lang="ru-RU" sz="2400" dirty="0" smtClean="0">
                <a:solidFill>
                  <a:prstClr val="white"/>
                </a:solidFill>
                <a:effectLst>
                  <a:outerShdw blurRad="38100" dist="38100" dir="2700000" algn="tl">
                    <a:srgbClr val="000000">
                      <a:alpha val="43137"/>
                    </a:srgbClr>
                  </a:outerShdw>
                </a:effectLst>
              </a:rPr>
              <a:t>, с </a:t>
            </a:r>
            <a:r>
              <a:rPr lang="ru-RU" sz="2400" dirty="0" smtClean="0">
                <a:solidFill>
                  <a:prstClr val="white"/>
                </a:solidFill>
                <a:effectLst>
                  <a:outerShdw blurRad="38100" dist="38100" dir="2700000" algn="tl">
                    <a:srgbClr val="000000">
                      <a:alpha val="43137"/>
                    </a:srgbClr>
                  </a:outerShdw>
                </a:effectLst>
              </a:rPr>
              <a:t>автономными </a:t>
            </a:r>
            <a:r>
              <a:rPr lang="ru-RU" sz="2400" dirty="0" smtClean="0"/>
              <a:t>регионами, с местными властями </a:t>
            </a:r>
            <a:r>
              <a:rPr lang="ru-RU" sz="2400" dirty="0" smtClean="0"/>
              <a:t>и со знаменитой «русской мафией»</a:t>
            </a:r>
            <a:endParaRPr lang="ru-RU" sz="2400" dirty="0" smtClean="0"/>
          </a:p>
          <a:p>
            <a:pPr algn="just">
              <a:buFont typeface="Wingdings" pitchFamily="2" charset="2"/>
              <a:buChar char="ü"/>
            </a:pPr>
            <a:endParaRPr lang="ru-RU" sz="2400" dirty="0"/>
          </a:p>
        </p:txBody>
      </p:sp>
      <p:sp>
        <p:nvSpPr>
          <p:cNvPr id="6" name="Прямоугольник 5"/>
          <p:cNvSpPr/>
          <p:nvPr/>
        </p:nvSpPr>
        <p:spPr>
          <a:xfrm>
            <a:off x="395536" y="2996952"/>
            <a:ext cx="4572000" cy="2308324"/>
          </a:xfrm>
          <a:prstGeom prst="rect">
            <a:avLst/>
          </a:prstGeom>
        </p:spPr>
        <p:txBody>
          <a:bodyPr wrap="square">
            <a:spAutoFit/>
          </a:bodyPr>
          <a:lstStyle/>
          <a:p>
            <a:pPr algn="just"/>
            <a:r>
              <a:rPr lang="ru-RU" sz="2400" dirty="0" smtClean="0"/>
              <a:t>в стране, где права собственности, взятки и налоги являются предметом торга и подчинены не закону, а правилам бюрократических игр.</a:t>
            </a:r>
            <a:endParaRPr lang="ru-RU" sz="2400" dirty="0"/>
          </a:p>
        </p:txBody>
      </p:sp>
    </p:spTree>
  </p:cSld>
  <p:clrMapOvr>
    <a:masterClrMapping/>
  </p:clrMapOvr>
  <p:transition spd="slow">
    <p:wipe dir="d"/>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t="174" b="1"/>
          <a:stretch/>
        </p:blipFill>
        <p:spPr bwMode="auto">
          <a:xfrm>
            <a:off x="4567907" y="260648"/>
            <a:ext cx="4361383" cy="2384987"/>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Подзаголовок 2"/>
          <p:cNvSpPr>
            <a:spLocks noGrp="1"/>
          </p:cNvSpPr>
          <p:nvPr>
            <p:ph type="subTitle" idx="1"/>
          </p:nvPr>
        </p:nvSpPr>
        <p:spPr>
          <a:xfrm>
            <a:off x="360338" y="3501008"/>
            <a:ext cx="8568952" cy="3168352"/>
          </a:xfrm>
        </p:spPr>
        <p:txBody>
          <a:bodyPr>
            <a:normAutofit/>
          </a:bodyPr>
          <a:lstStyle/>
          <a:p>
            <a:pPr algn="just">
              <a:buFont typeface="Wingdings" pitchFamily="2" charset="2"/>
              <a:buChar char="ü"/>
            </a:pPr>
            <a:r>
              <a:rPr lang="ru-RU" dirty="0" smtClean="0"/>
              <a:t>	Можно использовать рис. 2, чтобы проиллюстрировать концепцию неприятия риска. Пусть ваша исходная ситуация — (б). В этом случае, что бы ни случилось (и в положении 1, и в положении 2), уровень вашего потребления будет неизменным и равным 2-м единицам. Некий любитель рискнуть подходит к вам и предлагает поставить 1 долл. на монетку. Фактически «любитель рискнуть» предлагает вам переместиться в ситуацию (а), где ваш уровень потребления будет равным трем единицам в случае выигрыша и 1-й единице в случае проигрыша. </a:t>
            </a:r>
            <a:endParaRPr lang="ru-RU" i="1" dirty="0"/>
          </a:p>
        </p:txBody>
      </p:sp>
      <p:pic>
        <p:nvPicPr>
          <p:cNvPr id="3074" name="Picture 2"/>
          <p:cNvPicPr>
            <a:picLocks noChangeAspect="1" noChangeArrowheads="1"/>
          </p:cNvPicPr>
          <p:nvPr/>
        </p:nvPicPr>
        <p:blipFill rotWithShape="1">
          <a:blip r:embed="rId3" cstate="print">
            <a:extLst>
              <a:ext uri="{28A0092B-C50C-407E-A947-70E740481C1C}">
                <a14:useLocalDpi xmlns="" xmlns:a14="http://schemas.microsoft.com/office/drawing/2010/main" val="0"/>
              </a:ext>
            </a:extLst>
          </a:blip>
          <a:srcRect t="-1" b="3724"/>
          <a:stretch/>
        </p:blipFill>
        <p:spPr bwMode="auto">
          <a:xfrm>
            <a:off x="395536" y="260648"/>
            <a:ext cx="4176464" cy="2384987"/>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Прямоугольник 1"/>
          <p:cNvSpPr/>
          <p:nvPr/>
        </p:nvSpPr>
        <p:spPr>
          <a:xfrm>
            <a:off x="429428" y="2799263"/>
            <a:ext cx="8533754" cy="384721"/>
          </a:xfrm>
          <a:prstGeom prst="rect">
            <a:avLst/>
          </a:prstGeom>
        </p:spPr>
        <p:txBody>
          <a:bodyPr wrap="square" numCol="2">
            <a:spAutoFit/>
          </a:bodyPr>
          <a:lstStyle/>
          <a:p>
            <a:pPr algn="ctr"/>
            <a:r>
              <a:rPr lang="ru-RU" dirty="0"/>
              <a:t>Рис. </a:t>
            </a:r>
            <a:r>
              <a:rPr lang="ru-RU" dirty="0" smtClean="0"/>
              <a:t>2а</a:t>
            </a:r>
          </a:p>
          <a:p>
            <a:pPr algn="ctr"/>
            <a:endParaRPr lang="ru-RU" sz="100" dirty="0" smtClean="0"/>
          </a:p>
          <a:p>
            <a:pPr algn="ctr"/>
            <a:r>
              <a:rPr lang="ru-RU" dirty="0" smtClean="0"/>
              <a:t>Рис. 2б</a:t>
            </a:r>
            <a:endParaRPr lang="ru-RU" dirty="0"/>
          </a:p>
        </p:txBody>
      </p:sp>
      <p:sp>
        <p:nvSpPr>
          <p:cNvPr id="4" name="Прямоугольник 3"/>
          <p:cNvSpPr/>
          <p:nvPr/>
        </p:nvSpPr>
        <p:spPr>
          <a:xfrm>
            <a:off x="395536" y="3068961"/>
            <a:ext cx="8533754" cy="369332"/>
          </a:xfrm>
          <a:prstGeom prst="rect">
            <a:avLst/>
          </a:prstGeom>
        </p:spPr>
        <p:txBody>
          <a:bodyPr wrap="square">
            <a:spAutoFit/>
          </a:bodyPr>
          <a:lstStyle/>
          <a:p>
            <a:pPr algn="ctr"/>
            <a:r>
              <a:rPr lang="ru-RU" dirty="0" smtClean="0"/>
              <a:t>Спекулятивное </a:t>
            </a:r>
            <a:r>
              <a:rPr lang="ru-RU" dirty="0"/>
              <a:t>накопление способно повысить эффективность</a:t>
            </a:r>
          </a:p>
        </p:txBody>
      </p:sp>
    </p:spTree>
  </p:cSld>
  <p:clrMapOvr>
    <a:masterClrMapping/>
  </p:clrMapOvr>
  <p:transition spd="slow">
    <p:wipe dir="d"/>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67544" y="1028342"/>
            <a:ext cx="8424936" cy="4524315"/>
          </a:xfrm>
          <a:prstGeom prst="rect">
            <a:avLst/>
          </a:prstGeom>
        </p:spPr>
        <p:txBody>
          <a:bodyPr wrap="square">
            <a:spAutoFit/>
          </a:bodyPr>
          <a:lstStyle/>
          <a:p>
            <a:pPr algn="just">
              <a:buFont typeface="Wingdings" pitchFamily="2" charset="2"/>
              <a:buChar char="ü"/>
            </a:pPr>
            <a:r>
              <a:rPr lang="ru-RU" sz="2400" dirty="0" smtClean="0"/>
              <a:t>	Все </a:t>
            </a:r>
            <a:r>
              <a:rPr lang="ru-RU" sz="2400" dirty="0"/>
              <a:t>хорошенько взвесив, вы приходите к заключению, что если вы отклоните это предложение и останетесь в ситуации (б), то средний ожидаемый уровень полезности будет равен 7 ед. полезности (1/2 х7ед.п.+ 1/2 х 7 </a:t>
            </a:r>
            <a:r>
              <a:rPr lang="ru-RU" sz="2400" dirty="0" err="1"/>
              <a:t>ед.п</a:t>
            </a:r>
            <a:r>
              <a:rPr lang="ru-RU" sz="2400" dirty="0"/>
              <a:t>.). Если же вы примете пари, математическое ожидание уровня полезности будет равно 6 1/2 </a:t>
            </a:r>
            <a:r>
              <a:rPr lang="ru-RU" sz="2400" dirty="0" err="1"/>
              <a:t>ед.п</a:t>
            </a:r>
            <a:r>
              <a:rPr lang="ru-RU" sz="2400" dirty="0"/>
              <a:t>. (1/2 х 9 </a:t>
            </a:r>
            <a:r>
              <a:rPr lang="ru-RU" sz="2400" dirty="0" err="1"/>
              <a:t>ед.п</a:t>
            </a:r>
            <a:r>
              <a:rPr lang="ru-RU" sz="2400" dirty="0"/>
              <a:t>. + 1/2х4 </a:t>
            </a:r>
            <a:r>
              <a:rPr lang="ru-RU" sz="2400" dirty="0" err="1"/>
              <a:t>ед.п</a:t>
            </a:r>
            <a:r>
              <a:rPr lang="ru-RU" sz="2400" dirty="0"/>
              <a:t>.). Поэтому, в данном случае, если вы — лицо, уклоняющееся от риска, и ваше поведение подчиняется закону уменьшения предельной полезности, то вы не станете совершать ничего, что приведет к увеличению неопределенности и не прибавит ни цента к ожидаемому доходу.</a:t>
            </a:r>
          </a:p>
        </p:txBody>
      </p:sp>
    </p:spTree>
    <p:extLst>
      <p:ext uri="{BB962C8B-B14F-4D97-AF65-F5344CB8AC3E}">
        <p14:creationId xmlns="" xmlns:p14="http://schemas.microsoft.com/office/powerpoint/2010/main" val="3655743024"/>
      </p:ext>
    </p:extLst>
  </p:cSld>
  <p:clrMapOvr>
    <a:masterClrMapping/>
  </p:clrMapOvr>
  <p:transition>
    <p:wipe dir="d"/>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a:t>
            </a:r>
            <a:r>
              <a:rPr lang="ru-RU" sz="2200" dirty="0" smtClean="0"/>
              <a:t>Приведем другой пример. Допустим, я — фермер, выращивающий зерно. При этом я должен нести те же риски, что несут все люди, занимающиеся тем же, что и я. Но при этом, я вовсе не обязан брать на себя также риски, связанные с колебаниями цен на зерно. Допустим, средняя ожидаемая цена за бушель зерна—4 доллара, причем возможны равновероятные отклонения от этой величины как в ту, так и в другую сторону, т.е. цена бушеля зерна может составлять либо 3, либо 5 долларов. Пока я ничего не предпринимаю, чтобы изменить ситуацию, я вынужден участвовать в некотором подобии лотереи: у меня есть одинаковые шансы продать 10.000 бушелей урожая как за 30.000 долл., так и за 50.000 долл.</a:t>
            </a:r>
            <a:endParaRPr lang="ru-RU" sz="2200" i="1" dirty="0"/>
          </a:p>
        </p:txBody>
      </p:sp>
    </p:spTree>
  </p:cSld>
  <p:clrMapOvr>
    <a:masterClrMapping/>
  </p:clrMapOvr>
  <p:transition spd="slow">
    <p:wipe dir="d"/>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a:t>
            </a:r>
            <a:r>
              <a:rPr lang="ru-RU" sz="2200" dirty="0" smtClean="0"/>
              <a:t>Однако, действуя в соответствии с принципами неприятия риска и максимизации полезности, я предпочту нечто более надежное. Для этого мне следует хеджировать мой риск, продав зерно по цене, соответствующей среднему ожиданию, т.е. по 4 доллара. В этом случае, я получу всего 40.000 долл. Почему мне стоит так поступить? Потому, что «болезненность» перспективы потерять 10.000 долл. превосходит «сладость» получения добавочных 10.000 долл. Если мой доход сократится до 30.000 долл., я буду вынужден отказаться от таких важных расходов, как плата за обучение в колледже, затраты на ремонт крыши; с другой стороны — лишние 10.000 долларов нельзя назвать значительной суммой, поскольку за счет этих денег можно купить лишь какой-нибудь причудливый предмет антиквариата или новую 8-скоростную газонокосилку с двигателем в 100 л.с. с воздушным охлаждением.</a:t>
            </a:r>
            <a:endParaRPr lang="ru-RU" sz="2200" i="1" dirty="0"/>
          </a:p>
        </p:txBody>
      </p:sp>
    </p:spTree>
  </p:cSld>
  <p:clrMapOvr>
    <a:masterClrMapping/>
  </p:clrMapOvr>
  <p:transition spd="slow">
    <p:wipe dir="d"/>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4892268"/>
          </a:xfrm>
        </p:spPr>
        <p:txBody>
          <a:bodyPr>
            <a:normAutofit/>
          </a:bodyPr>
          <a:lstStyle/>
          <a:p>
            <a:pPr algn="just">
              <a:buFont typeface="Wingdings" pitchFamily="2" charset="2"/>
              <a:buChar char="ü"/>
            </a:pPr>
            <a:r>
              <a:rPr lang="ru-RU" i="1" dirty="0" smtClean="0"/>
              <a:t>	</a:t>
            </a:r>
            <a:r>
              <a:rPr lang="ru-RU" sz="2400" i="1" dirty="0" smtClean="0"/>
              <a:t>В своем большинстве люди стремятся уклониться от риска, предпочитая определенность в отношении уровня своего потребления неопределенности. Таким образом, из нескольких решений, обещающих равную выгоду, человек скорее выберет то, в отношении которого неопределенность будет наименьшей. Следовательно, любая деятельность, снижающая неопределенность и риск по поводу будущего уровня потребления, повышает общее экономическое благосостояние.</a:t>
            </a:r>
            <a:endParaRPr lang="ru-RU" sz="2400" i="1" dirty="0"/>
          </a:p>
        </p:txBody>
      </p:sp>
      <p:pic>
        <p:nvPicPr>
          <p:cNvPr id="4" name="Рисунок 3" descr="ekonomika.jpg"/>
          <p:cNvPicPr>
            <a:picLocks noChangeAspect="1"/>
          </p:cNvPicPr>
          <p:nvPr/>
        </p:nvPicPr>
        <p:blipFill>
          <a:blip r:embed="rId2" cstate="print"/>
          <a:stretch>
            <a:fillRect/>
          </a:stretch>
        </p:blipFill>
        <p:spPr>
          <a:xfrm>
            <a:off x="3491880" y="4437112"/>
            <a:ext cx="2286000" cy="1828800"/>
          </a:xfrm>
          <a:prstGeom prst="rect">
            <a:avLst/>
          </a:prstGeom>
        </p:spPr>
      </p:pic>
    </p:spTree>
  </p:cSld>
  <p:clrMapOvr>
    <a:masterClrMapping/>
  </p:clrMapOvr>
  <p:transition spd="slow">
    <p:wipe dir="d"/>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5742915" y="260649"/>
            <a:ext cx="3031916" cy="2880320"/>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Заголовок 1"/>
          <p:cNvSpPr>
            <a:spLocks noGrp="1"/>
          </p:cNvSpPr>
          <p:nvPr>
            <p:ph type="ctrTitle"/>
          </p:nvPr>
        </p:nvSpPr>
        <p:spPr>
          <a:xfrm>
            <a:off x="323528" y="548680"/>
            <a:ext cx="8640960" cy="1152129"/>
          </a:xfrm>
        </p:spPr>
        <p:txBody>
          <a:bodyPr>
            <a:noAutofit/>
          </a:bodyPr>
          <a:lstStyle/>
          <a:p>
            <a:pPr algn="l"/>
            <a:r>
              <a:rPr lang="ru-RU" sz="3400" dirty="0" smtClean="0"/>
              <a:t>Страхование </a:t>
            </a:r>
            <a:br>
              <a:rPr lang="ru-RU" sz="3400" dirty="0" smtClean="0"/>
            </a:br>
            <a:r>
              <a:rPr lang="ru-RU" sz="3400" dirty="0" smtClean="0"/>
              <a:t>и распределение риска</a:t>
            </a:r>
            <a:endParaRPr lang="ru-RU" sz="3400" dirty="0"/>
          </a:p>
        </p:txBody>
      </p:sp>
      <p:sp>
        <p:nvSpPr>
          <p:cNvPr id="3" name="Подзаголовок 2"/>
          <p:cNvSpPr>
            <a:spLocks noGrp="1"/>
          </p:cNvSpPr>
          <p:nvPr>
            <p:ph type="subTitle" idx="1"/>
          </p:nvPr>
        </p:nvSpPr>
        <p:spPr>
          <a:xfrm>
            <a:off x="425346" y="4409834"/>
            <a:ext cx="8467134" cy="1916832"/>
          </a:xfrm>
        </p:spPr>
        <p:txBody>
          <a:bodyPr>
            <a:normAutofit lnSpcReduction="10000"/>
          </a:bodyPr>
          <a:lstStyle/>
          <a:p>
            <a:pPr algn="just">
              <a:buFont typeface="Wingdings" pitchFamily="2" charset="2"/>
              <a:buChar char="ü"/>
            </a:pPr>
            <a:r>
              <a:rPr lang="ru-RU" dirty="0" smtClean="0"/>
              <a:t>	Рынок управляет рисками при помощи</a:t>
            </a:r>
            <a:r>
              <a:rPr lang="ru-RU" b="1" dirty="0" smtClean="0"/>
              <a:t> распределения риска.</a:t>
            </a:r>
            <a:r>
              <a:rPr lang="ru-RU" dirty="0" smtClean="0"/>
              <a:t> Риск, который оказался слишком велик для одного человека, как бы распределяется между некоторым количеством лиц так, что малые риски «приходятся» на большое число людей. Распространенной формой распределения риска является</a:t>
            </a:r>
            <a:r>
              <a:rPr lang="ru-RU" b="1" dirty="0" smtClean="0"/>
              <a:t> страхование.</a:t>
            </a:r>
            <a:endParaRPr lang="ru-RU" dirty="0"/>
          </a:p>
        </p:txBody>
      </p:sp>
      <p:sp>
        <p:nvSpPr>
          <p:cNvPr id="4" name="Прямоугольник 3"/>
          <p:cNvSpPr/>
          <p:nvPr/>
        </p:nvSpPr>
        <p:spPr>
          <a:xfrm>
            <a:off x="418099" y="2060848"/>
            <a:ext cx="5226774" cy="1323439"/>
          </a:xfrm>
          <a:prstGeom prst="rect">
            <a:avLst/>
          </a:prstGeom>
        </p:spPr>
        <p:txBody>
          <a:bodyPr wrap="square">
            <a:spAutoFit/>
          </a:bodyPr>
          <a:lstStyle/>
          <a:p>
            <a:pPr algn="just">
              <a:buFont typeface="Wingdings" pitchFamily="2" charset="2"/>
              <a:buChar char="ü"/>
            </a:pPr>
            <a:r>
              <a:rPr lang="ru-RU" dirty="0" smtClean="0"/>
              <a:t>	</a:t>
            </a:r>
            <a:r>
              <a:rPr lang="ru-RU" sz="2000" dirty="0" smtClean="0"/>
              <a:t>Итак</a:t>
            </a:r>
            <a:r>
              <a:rPr lang="ru-RU" sz="2000" dirty="0"/>
              <a:t>, существует категория людей, которая во что бы то ни стало стремится избежать риска. Тем не менее совершенно исключить риск невозможно. </a:t>
            </a:r>
          </a:p>
        </p:txBody>
      </p:sp>
      <p:sp>
        <p:nvSpPr>
          <p:cNvPr id="5" name="Прямоугольник 4"/>
          <p:cNvSpPr/>
          <p:nvPr/>
        </p:nvSpPr>
        <p:spPr>
          <a:xfrm>
            <a:off x="425346" y="3384287"/>
            <a:ext cx="8321420" cy="1015663"/>
          </a:xfrm>
          <a:prstGeom prst="rect">
            <a:avLst/>
          </a:prstGeom>
        </p:spPr>
        <p:txBody>
          <a:bodyPr wrap="square">
            <a:spAutoFit/>
          </a:bodyPr>
          <a:lstStyle/>
          <a:p>
            <a:pPr marL="0" lvl="1" algn="just">
              <a:buFont typeface="Wingdings" pitchFamily="2" charset="2"/>
              <a:buChar char="ü"/>
            </a:pPr>
            <a:r>
              <a:rPr lang="ru-RU" sz="2000" dirty="0"/>
              <a:t>	</a:t>
            </a:r>
            <a:r>
              <a:rPr lang="ru-RU" sz="2000" dirty="0" smtClean="0"/>
              <a:t>Когда </a:t>
            </a:r>
            <a:r>
              <a:rPr lang="ru-RU" sz="2000" dirty="0"/>
              <a:t>горит дом, происходит автомобильная катастрофа или по Флориде проносится разрушительный ураган, кто-то неизбежно понесет убытки.</a:t>
            </a:r>
          </a:p>
        </p:txBody>
      </p:sp>
    </p:spTree>
  </p:cSld>
  <p:clrMapOvr>
    <a:masterClrMapping/>
  </p:clrMapOvr>
  <p:transition spd="slow">
    <p:wipe dir="d"/>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К примеру, застраховав свой дом от пожара, домовладелец как бы заключает пари со страховой компанией, что его дом сгорит. Если этого не случится в течение определенного срока, собственник жилья должен будет выплатить небольшую сумму. Если же он все-таки сгорит, компания выплатит домовладельцу его убытки. То же самое можно сказать и о страховании машины, жизни и всего остального. </a:t>
            </a:r>
          </a:p>
          <a:p>
            <a:pPr algn="just">
              <a:buFont typeface="Wingdings" pitchFamily="2" charset="2"/>
              <a:buChar char="ü"/>
            </a:pPr>
            <a:r>
              <a:rPr lang="ru-RU" dirty="0" smtClean="0"/>
              <a:t>	Страховая компания распределяет риски, объединяя множество различных рисков: можно застраховать миллионы домов, жизней или автомобилей, тысячи заводов или отелей. Преимущество страховой компании состоит в том, что то, что не предсказуемо для отдельного лица, с большой вероятностью предсказуемо для населения в целом. </a:t>
            </a:r>
            <a:endParaRPr lang="ru-RU" b="1" i="1" dirty="0"/>
          </a:p>
        </p:txBody>
      </p:sp>
    </p:spTree>
  </p:cSld>
  <p:clrMapOvr>
    <a:masterClrMapping/>
  </p:clrMapOvr>
  <p:transition spd="slow">
    <p:wipe dir="d"/>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Допустим, </a:t>
            </a:r>
            <a:r>
              <a:rPr lang="ru-RU" dirty="0" err="1" smtClean="0"/>
              <a:t>Inland</a:t>
            </a:r>
            <a:r>
              <a:rPr lang="ru-RU" dirty="0" smtClean="0"/>
              <a:t> </a:t>
            </a:r>
            <a:r>
              <a:rPr lang="ru-RU" dirty="0" err="1" smtClean="0"/>
              <a:t>Fire</a:t>
            </a:r>
            <a:r>
              <a:rPr lang="ru-RU" dirty="0" smtClean="0"/>
              <a:t> </a:t>
            </a:r>
            <a:r>
              <a:rPr lang="ru-RU" dirty="0" err="1" smtClean="0"/>
              <a:t>Insurance</a:t>
            </a:r>
            <a:r>
              <a:rPr lang="ru-RU" dirty="0" smtClean="0"/>
              <a:t> </a:t>
            </a:r>
            <a:r>
              <a:rPr lang="ru-RU" dirty="0" err="1" smtClean="0"/>
              <a:t>Company</a:t>
            </a:r>
            <a:r>
              <a:rPr lang="ru-RU" dirty="0" smtClean="0"/>
              <a:t> — компания страхования от пожаров застраховала 1 млн. домов, каждый стоимостью в 100.000 долл. Вероятность того, что каждый отдельно взятый дом сгорит в течение года, равна 1 против 1000. </a:t>
            </a:r>
            <a:r>
              <a:rPr lang="ru-RU" i="1" dirty="0" smtClean="0"/>
              <a:t>Ожидаемая ценность</a:t>
            </a:r>
            <a:r>
              <a:rPr lang="ru-RU" dirty="0" smtClean="0"/>
              <a:t> потерь от пожаров в этой компании тогда будет 0,001 </a:t>
            </a:r>
            <a:r>
              <a:rPr lang="ru-RU" dirty="0" err="1" smtClean="0"/>
              <a:t>х</a:t>
            </a:r>
            <a:r>
              <a:rPr lang="ru-RU" dirty="0" smtClean="0"/>
              <a:t> 100.000 = 100 долл. на каждый дом за год. Таким образом, каждый домовладелец должен заплатить, по меньшей мере</a:t>
            </a:r>
            <a:r>
              <a:rPr lang="ru-RU" dirty="0" smtClean="0"/>
              <a:t>, -</a:t>
            </a:r>
            <a:r>
              <a:rPr lang="ru-RU" dirty="0" smtClean="0"/>
              <a:t>100 долларов. Но он должен добавить еще 100 долл. на административные расходы и создание резервного фонда.</a:t>
            </a:r>
            <a:endParaRPr lang="ru-RU" b="1" i="1" dirty="0"/>
          </a:p>
        </p:txBody>
      </p:sp>
    </p:spTree>
  </p:cSld>
  <p:clrMapOvr>
    <a:masterClrMapping/>
  </p:clrMapOvr>
  <p:transition spd="slow">
    <p:wipe dir="d"/>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264924"/>
            <a:ext cx="8568952" cy="6332428"/>
          </a:xfrm>
        </p:spPr>
        <p:txBody>
          <a:bodyPr>
            <a:normAutofit/>
          </a:bodyPr>
          <a:lstStyle/>
          <a:p>
            <a:pPr algn="just">
              <a:buFont typeface="Wingdings" pitchFamily="2" charset="2"/>
              <a:buChar char="ü"/>
            </a:pPr>
            <a:r>
              <a:rPr lang="ru-RU" dirty="0" smtClean="0"/>
              <a:t>	Таким образом каждый домовладелец имеет выбор между ежегодными </a:t>
            </a:r>
            <a:r>
              <a:rPr lang="ru-RU" i="1" dirty="0" smtClean="0"/>
              <a:t>определенными</a:t>
            </a:r>
            <a:r>
              <a:rPr lang="ru-RU" dirty="0" smtClean="0"/>
              <a:t> потерями в 200 долларов и </a:t>
            </a:r>
            <a:r>
              <a:rPr lang="ru-RU" i="1" dirty="0" smtClean="0"/>
              <a:t>возможными</a:t>
            </a:r>
            <a:r>
              <a:rPr lang="ru-RU" dirty="0" smtClean="0"/>
              <a:t> потерями в 100.000 долл. в случае катастрофы. Домовладелец как лицо, уклоняющееся от риска, предпочтет купить страховой полис. Сумма страховых взносов, назначаемая компанией, с одной стороны, будет приносить ей определенную прибыль, с другой —.позволит домовладельцу получить прибавку к величине ожидаемой полезности. Откуда берется эта прибавка? Она возникает в соответствии с принципом максимизации предельной полезности.</a:t>
            </a:r>
          </a:p>
          <a:p>
            <a:pPr algn="just">
              <a:buFont typeface="Wingdings" pitchFamily="2" charset="2"/>
              <a:buChar char="ü"/>
            </a:pPr>
            <a:r>
              <a:rPr lang="ru-RU" i="1" dirty="0" smtClean="0"/>
              <a:t>	Как видите, страхование, которое на первый взгляд представляется разновидностью азартной игры, на самом деле вызывает обратный эффект. Независимо от формы риска страхование позволяет уменьшить степень риска за счет его эффективного распределения.</a:t>
            </a:r>
            <a:endParaRPr lang="ru-RU" b="1" i="1" dirty="0"/>
          </a:p>
        </p:txBody>
      </p:sp>
    </p:spTree>
  </p:cSld>
  <p:clrMapOvr>
    <a:masterClrMapping/>
  </p:clrMapOvr>
  <p:transition spd="slow">
    <p:wipe dir="d"/>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332656"/>
            <a:ext cx="8640960" cy="792088"/>
          </a:xfrm>
        </p:spPr>
        <p:txBody>
          <a:bodyPr>
            <a:noAutofit/>
          </a:bodyPr>
          <a:lstStyle/>
          <a:p>
            <a:r>
              <a:rPr lang="ru-RU" sz="3400" dirty="0" smtClean="0"/>
              <a:t>Рынки капитала и разделение риска</a:t>
            </a:r>
            <a:endParaRPr lang="ru-RU" sz="3400" dirty="0"/>
          </a:p>
        </p:txBody>
      </p:sp>
      <p:sp>
        <p:nvSpPr>
          <p:cNvPr id="5" name="Подзаголовок 4"/>
          <p:cNvSpPr>
            <a:spLocks noGrp="1"/>
          </p:cNvSpPr>
          <p:nvPr>
            <p:ph type="subTitle" idx="1"/>
          </p:nvPr>
        </p:nvSpPr>
        <p:spPr>
          <a:xfrm>
            <a:off x="323528" y="1556792"/>
            <a:ext cx="8424936" cy="4896544"/>
          </a:xfrm>
        </p:spPr>
        <p:txBody>
          <a:bodyPr>
            <a:normAutofit lnSpcReduction="10000"/>
          </a:bodyPr>
          <a:lstStyle/>
          <a:p>
            <a:pPr algn="just">
              <a:buFont typeface="Wingdings" pitchFamily="2" charset="2"/>
              <a:buChar char="ü"/>
            </a:pPr>
            <a:r>
              <a:rPr lang="ru-RU" dirty="0" smtClean="0"/>
              <a:t>	</a:t>
            </a:r>
            <a:r>
              <a:rPr lang="ru-RU" sz="2400" dirty="0" smtClean="0"/>
              <a:t>Другая форма разделения рисков имеет место на рынке капиталов. Собственность на </a:t>
            </a:r>
            <a:r>
              <a:rPr lang="ru-RU" sz="2400" i="1" dirty="0" smtClean="0"/>
              <a:t>физический</a:t>
            </a:r>
            <a:r>
              <a:rPr lang="ru-RU" sz="2400" dirty="0" smtClean="0"/>
              <a:t> капитал в</a:t>
            </a:r>
            <a:r>
              <a:rPr lang="en-US" sz="2400" dirty="0" smtClean="0"/>
              <a:t> </a:t>
            </a:r>
            <a:r>
              <a:rPr lang="ru-RU" sz="2400" i="1" dirty="0" smtClean="0"/>
              <a:t>финансовой</a:t>
            </a:r>
            <a:r>
              <a:rPr lang="ru-RU" sz="2400" dirty="0" smtClean="0"/>
              <a:t> форме может быть распределена среди большого числа собственников путем образования корпораций.          </a:t>
            </a:r>
          </a:p>
          <a:p>
            <a:pPr algn="just">
              <a:buFont typeface="Wingdings" pitchFamily="2" charset="2"/>
              <a:buChar char="ü"/>
            </a:pPr>
            <a:r>
              <a:rPr lang="ru-RU" sz="2400" dirty="0" smtClean="0"/>
              <a:t>	Допустим, речь идет об инвестиции в создание нового пассажирского самолета. Это проект, связанный с расходами на НИОКР и требующий вложений на сумму в</a:t>
            </a:r>
            <a:r>
              <a:rPr lang="en-US" sz="2400" dirty="0" smtClean="0"/>
              <a:t> 2</a:t>
            </a:r>
            <a:r>
              <a:rPr lang="ru-RU" sz="2400" dirty="0" smtClean="0"/>
              <a:t> </a:t>
            </a:r>
            <a:r>
              <a:rPr lang="ru-RU" sz="2400" dirty="0" err="1" smtClean="0"/>
              <a:t>млрд</a:t>
            </a:r>
            <a:r>
              <a:rPr lang="ru-RU" sz="2400" dirty="0" smtClean="0"/>
              <a:t> долларов в течение 10 лет. Нет никакой гарантии, что самолет будет пользоваться достаточно большим спросом, чтобы окупить затраченные средства. Немного найдется достаточно богатых и склонных к авантюре людей, которые согласились бы взять на себя такой риск.</a:t>
            </a:r>
          </a:p>
          <a:p>
            <a:endParaRPr lang="ru-RU" dirty="0"/>
          </a:p>
        </p:txBody>
      </p:sp>
    </p:spTree>
  </p:cSld>
  <p:clrMapOvr>
    <a:masterClrMapping/>
  </p:clrMapOvr>
  <p:transition spd="slow">
    <p:wipe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rot="900000">
            <a:off x="248556" y="2011831"/>
            <a:ext cx="2736476" cy="4788833"/>
          </a:xfrm>
          <a:prstGeom prst="rect">
            <a:avLst/>
          </a:prstGeom>
          <a:ln>
            <a:noFill/>
          </a:ln>
          <a:effectLst>
            <a:outerShdw blurRad="190500" algn="tl" rotWithShape="0">
              <a:srgbClr val="000000">
                <a:alpha val="70000"/>
              </a:srgbClr>
            </a:outerShdw>
          </a:effectLst>
        </p:spPr>
      </p:pic>
      <p:sp>
        <p:nvSpPr>
          <p:cNvPr id="3" name="Подзаголовок 2"/>
          <p:cNvSpPr>
            <a:spLocks noGrp="1"/>
          </p:cNvSpPr>
          <p:nvPr>
            <p:ph type="subTitle" idx="1"/>
          </p:nvPr>
        </p:nvSpPr>
        <p:spPr>
          <a:xfrm>
            <a:off x="467544" y="188640"/>
            <a:ext cx="8352928" cy="6480720"/>
          </a:xfrm>
        </p:spPr>
        <p:txBody>
          <a:bodyPr>
            <a:normAutofit fontScale="92500"/>
          </a:bodyPr>
          <a:lstStyle/>
          <a:p>
            <a:pPr algn="just">
              <a:buFont typeface="Wingdings" pitchFamily="2" charset="2"/>
              <a:buChar char="ü"/>
            </a:pPr>
            <a:r>
              <a:rPr lang="ru-RU" sz="2400" dirty="0" smtClean="0"/>
              <a:t>	</a:t>
            </a:r>
            <a:r>
              <a:rPr lang="ru-RU" sz="2800" dirty="0" smtClean="0"/>
              <a:t>Указанные выше проблемы, с которыми неизбежно столкнется наше гипотетическое предприятие, убедительно свидетельствует о том, что реальная экономическая деятельность часто поднимает вопросы, которые не укладываются в рамки классической экономической теории. Одни сложности обусловлены факторами неопределенности, неотъемлемыми от экономической жизни как таковой. Так, нашей компании придется преодолеть неопределенность в отношении производственного процесса (бурения), издержек, цен, маркетинга. Домохозяйства имеют дело с неопределенностью в отношении будущей платы, потенциальной безработицы, прогноза доходности инвестиций в образование или финансовые активы.</a:t>
            </a:r>
            <a:endParaRPr lang="ru-RU" sz="2800" dirty="0"/>
          </a:p>
        </p:txBody>
      </p:sp>
    </p:spTree>
  </p:cSld>
  <p:clrMapOvr>
    <a:masterClrMapping/>
  </p:clrMapOvr>
  <p:transition spd="slow">
    <p:wipe dir="d"/>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3068960"/>
            <a:ext cx="8568952" cy="3528392"/>
          </a:xfrm>
        </p:spPr>
        <p:txBody>
          <a:bodyPr>
            <a:normAutofit/>
          </a:bodyPr>
          <a:lstStyle/>
          <a:p>
            <a:pPr algn="just">
              <a:buFont typeface="Wingdings" pitchFamily="2" charset="2"/>
              <a:buChar char="ü"/>
            </a:pPr>
            <a:r>
              <a:rPr lang="ru-RU" dirty="0" smtClean="0"/>
              <a:t>	Принцип распределения риска действует и в международной сфере. Риск широкомасштабных инвестиций делится между инвесторами из Японии, Англии, Германии и других стран, когда они решают приобрести долю собственности в американских корпорациях. И, подобно тому, как страховая компания снижает свой риск, страхуя здания в разных городах, точно так же инвестор может снизить рискованность своего портфеля, размещая средства по всему миру.</a:t>
            </a:r>
            <a:endParaRPr lang="ru-RU" b="1" i="1" dirty="0"/>
          </a:p>
        </p:txBody>
      </p:sp>
      <p:sp>
        <p:nvSpPr>
          <p:cNvPr id="4" name="Прямоугольник 3"/>
          <p:cNvSpPr/>
          <p:nvPr/>
        </p:nvSpPr>
        <p:spPr>
          <a:xfrm>
            <a:off x="323528" y="404664"/>
            <a:ext cx="8424936" cy="2031325"/>
          </a:xfrm>
          <a:prstGeom prst="rect">
            <a:avLst/>
          </a:prstGeom>
        </p:spPr>
        <p:txBody>
          <a:bodyPr wrap="square">
            <a:spAutoFit/>
          </a:bodyPr>
          <a:lstStyle/>
          <a:p>
            <a:pPr algn="just">
              <a:buFont typeface="Wingdings" pitchFamily="2" charset="2"/>
              <a:buChar char="ü"/>
            </a:pPr>
            <a:r>
              <a:rPr lang="ru-RU" dirty="0" smtClean="0"/>
              <a:t>	Рыночная экономика решает это затруднение благодаря такой коллективной форме собственности, как корпорация. Корпорацией «Боинг» владеют миллионы людей и никому из них не принадлежит контрольный пакет. Представим себе, что мы разделили собственность «Боинга» между 10-ю миллионами людей. Тогда миллиардная инвестиция обойдется каждому в 100 долларов. На такой риск пойдут уже многие, по крайней мере, если вложение обещает приемлемую выгоду.</a:t>
            </a:r>
            <a:endParaRPr lang="ru-RU" dirty="0" smtClean="0"/>
          </a:p>
        </p:txBody>
      </p:sp>
      <p:pic>
        <p:nvPicPr>
          <p:cNvPr id="7" name="Рисунок 6" descr="boeing-logo.jpg"/>
          <p:cNvPicPr>
            <a:picLocks noChangeAspect="1"/>
          </p:cNvPicPr>
          <p:nvPr/>
        </p:nvPicPr>
        <p:blipFill>
          <a:blip r:embed="rId2" cstate="print"/>
          <a:stretch>
            <a:fillRect/>
          </a:stretch>
        </p:blipFill>
        <p:spPr>
          <a:xfrm>
            <a:off x="2483768" y="2492896"/>
            <a:ext cx="4176464" cy="990488"/>
          </a:xfrm>
          <a:prstGeom prst="rect">
            <a:avLst/>
          </a:prstGeom>
        </p:spPr>
      </p:pic>
    </p:spTree>
  </p:cSld>
  <p:clrMapOvr>
    <a:masterClrMapping/>
  </p:clrMapOvr>
  <p:transition spd="slow">
    <p:wipe dir="d"/>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1124744"/>
            <a:ext cx="8568952" cy="5184576"/>
          </a:xfrm>
        </p:spPr>
        <p:txBody>
          <a:bodyPr>
            <a:normAutofit/>
          </a:bodyPr>
          <a:lstStyle/>
          <a:p>
            <a:pPr algn="just">
              <a:buFont typeface="Wingdings" pitchFamily="2" charset="2"/>
              <a:buChar char="ü"/>
            </a:pPr>
            <a:r>
              <a:rPr lang="ru-RU" sz="2800" i="1" dirty="0" smtClean="0"/>
              <a:t>	Распределяя собственность на капитал или на индивидуальные рискованные капиталовложения среди множества собственников, рынки капитала могут распределить риски и стимулировать более крупные инвестиции и риски по сравнению с масштабом капиталовложений и степенью серьезности риска, приемлемых для отдельных собственников.</a:t>
            </a:r>
            <a:endParaRPr lang="ru-RU" sz="2800" b="1" i="1" dirty="0"/>
          </a:p>
        </p:txBody>
      </p:sp>
    </p:spTree>
  </p:cSld>
  <p:clrMapOvr>
    <a:masterClrMapping/>
  </p:clrMapOvr>
  <p:transition spd="slow">
    <p:wipe dir="d"/>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51520" y="260648"/>
            <a:ext cx="8640960" cy="1080121"/>
          </a:xfrm>
        </p:spPr>
        <p:txBody>
          <a:bodyPr>
            <a:noAutofit/>
          </a:bodyPr>
          <a:lstStyle/>
          <a:p>
            <a:pPr algn="l"/>
            <a:r>
              <a:rPr lang="ru-RU" sz="3400" dirty="0" smtClean="0"/>
              <a:t>Азартные игры:</a:t>
            </a:r>
            <a:br>
              <a:rPr lang="ru-RU" sz="3400" dirty="0" smtClean="0"/>
            </a:br>
            <a:r>
              <a:rPr lang="ru-RU" sz="3400" dirty="0" smtClean="0"/>
              <a:t>радость или горе?</a:t>
            </a:r>
            <a:endParaRPr lang="ru-RU" sz="3400" dirty="0"/>
          </a:p>
        </p:txBody>
      </p:sp>
      <p:sp>
        <p:nvSpPr>
          <p:cNvPr id="5" name="Подзаголовок 4"/>
          <p:cNvSpPr>
            <a:spLocks noGrp="1"/>
          </p:cNvSpPr>
          <p:nvPr>
            <p:ph type="subTitle" idx="1"/>
          </p:nvPr>
        </p:nvSpPr>
        <p:spPr>
          <a:xfrm>
            <a:off x="361306" y="2924944"/>
            <a:ext cx="8424936" cy="3645113"/>
          </a:xfrm>
        </p:spPr>
        <p:txBody>
          <a:bodyPr>
            <a:noAutofit/>
          </a:bodyPr>
          <a:lstStyle/>
          <a:p>
            <a:pPr algn="just">
              <a:buFont typeface="Wingdings" pitchFamily="2" charset="2"/>
              <a:buChar char="ü"/>
            </a:pPr>
            <a:r>
              <a:rPr lang="ru-RU" sz="2000" dirty="0" smtClean="0"/>
              <a:t>	В то время как идеальная спекулятивная деятельность повышает экономическое благополучие, азартные игры, наоборот, ставят перед обществом ряд серьезных проблем. Начать хотя бы с того, что азартные игры не создают новых товаров и услуг (если, разумеется, не принимать во внимание определенную развлекательную ценность таких игр). На языке теории игр, описанной во второй части этой главы, с точки зрения обще­ства это “игра с нулевой суммой”. В действительности, если го­ворить о лотереях и профессиональных казино, это “игра с от­рицательной суммой”, участники которой — на достаточно продолжительном отрезке времени — почти гарантированно оказываются в проигрыше. </a:t>
            </a:r>
            <a:endParaRPr lang="ru-RU" sz="2000" dirty="0"/>
          </a:p>
        </p:txBody>
      </p:sp>
      <p:pic>
        <p:nvPicPr>
          <p:cNvPr id="5122"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5462796" y="260649"/>
            <a:ext cx="3323446" cy="2160240"/>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3" name="Прямоугольник 2"/>
          <p:cNvSpPr/>
          <p:nvPr/>
        </p:nvSpPr>
        <p:spPr>
          <a:xfrm>
            <a:off x="323528" y="1484784"/>
            <a:ext cx="5040560" cy="1323439"/>
          </a:xfrm>
          <a:prstGeom prst="rect">
            <a:avLst/>
          </a:prstGeom>
        </p:spPr>
        <p:txBody>
          <a:bodyPr wrap="square">
            <a:spAutoFit/>
          </a:bodyPr>
          <a:lstStyle/>
          <a:p>
            <a:pPr algn="just">
              <a:buFont typeface="Wingdings" pitchFamily="2" charset="2"/>
              <a:buChar char="ü"/>
            </a:pPr>
            <a:r>
              <a:rPr lang="ru-RU" dirty="0" smtClean="0"/>
              <a:t>	</a:t>
            </a:r>
            <a:r>
              <a:rPr lang="ru-RU" sz="2000" dirty="0" smtClean="0"/>
              <a:t>Не </a:t>
            </a:r>
            <a:r>
              <a:rPr lang="ru-RU" sz="2000" dirty="0"/>
              <a:t>следует путать спекуляцию и азартные игры, получив­шие особенно широкое распространение в последние годы. </a:t>
            </a:r>
          </a:p>
        </p:txBody>
      </p:sp>
    </p:spTree>
  </p:cSld>
  <p:clrMapOvr>
    <a:masterClrMapping/>
  </p:clrMapOvr>
  <p:transition spd="slow">
    <p:wipe dir="d"/>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89211" y="260648"/>
            <a:ext cx="8568952" cy="2808312"/>
          </a:xfrm>
        </p:spPr>
        <p:txBody>
          <a:bodyPr>
            <a:normAutofit/>
          </a:bodyPr>
          <a:lstStyle/>
          <a:p>
            <a:pPr algn="just">
              <a:buFont typeface="Wingdings" pitchFamily="2" charset="2"/>
              <a:buChar char="ü"/>
            </a:pPr>
            <a:r>
              <a:rPr lang="ru-RU" sz="2800" dirty="0" smtClean="0"/>
              <a:t>	</a:t>
            </a:r>
            <a:r>
              <a:rPr lang="ru-RU" sz="2400" dirty="0" smtClean="0"/>
              <a:t>Кроме того, азартные игры, по своей природе, лишь увеличивают неравенство доходов. Люди, садящиеся за игорный стол с одинаковыми суммами де­нег, встают из-за стола с заметно различающимися суммами де­нег. </a:t>
            </a:r>
          </a:p>
        </p:txBody>
      </p:sp>
      <p:pic>
        <p:nvPicPr>
          <p:cNvPr id="6146" name="Picture 2"/>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l="17792" r="19039"/>
          <a:stretch/>
        </p:blipFill>
        <p:spPr bwMode="auto">
          <a:xfrm>
            <a:off x="5148063" y="2924944"/>
            <a:ext cx="3610099" cy="2600325"/>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Прямоугольник 1"/>
          <p:cNvSpPr/>
          <p:nvPr/>
        </p:nvSpPr>
        <p:spPr>
          <a:xfrm>
            <a:off x="251520" y="2805909"/>
            <a:ext cx="4572000" cy="3416320"/>
          </a:xfrm>
          <a:prstGeom prst="rect">
            <a:avLst/>
          </a:prstGeom>
        </p:spPr>
        <p:txBody>
          <a:bodyPr>
            <a:spAutoFit/>
          </a:bodyPr>
          <a:lstStyle/>
          <a:p>
            <a:pPr algn="just">
              <a:buFont typeface="Wingdings" pitchFamily="2" charset="2"/>
              <a:buChar char="ü"/>
            </a:pPr>
            <a:r>
              <a:rPr lang="ru-RU" dirty="0" smtClean="0"/>
              <a:t>	</a:t>
            </a:r>
            <a:r>
              <a:rPr lang="ru-RU" sz="2400" dirty="0" smtClean="0"/>
              <a:t>Семья </a:t>
            </a:r>
            <a:r>
              <a:rPr lang="ru-RU" sz="2400" dirty="0"/>
              <a:t>азартного игрока должна быть готова к резким пе­репадам своего благосостояния, скатываясь после непродол­жительного пребывания на вершине благополучия в трясину беспросветной нужды и отчаяния.</a:t>
            </a:r>
          </a:p>
        </p:txBody>
      </p:sp>
    </p:spTree>
  </p:cSld>
  <p:clrMapOvr>
    <a:masterClrMapping/>
  </p:clrMapOvr>
  <p:transition spd="slow">
    <p:wipe dir="d"/>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260648"/>
            <a:ext cx="8568952" cy="6192688"/>
          </a:xfrm>
        </p:spPr>
        <p:txBody>
          <a:bodyPr>
            <a:noAutofit/>
          </a:bodyPr>
          <a:lstStyle/>
          <a:p>
            <a:pPr algn="just">
              <a:buFont typeface="Wingdings" pitchFamily="2" charset="2"/>
              <a:buChar char="ü"/>
            </a:pPr>
            <a:r>
              <a:rPr lang="ru-RU" sz="2300" dirty="0" smtClean="0"/>
              <a:t>	</a:t>
            </a:r>
            <a:r>
              <a:rPr lang="ru-RU" sz="2000" dirty="0" smtClean="0"/>
              <a:t>Как же, несмотря на самые убедительные экономические аргументы против азартных игр, понять современные тенден­ции к легализации этих игр и проведения все большего числа лотерей?</a:t>
            </a:r>
          </a:p>
          <a:p>
            <a:pPr algn="just">
              <a:buFont typeface="Wingdings" pitchFamily="2" charset="2"/>
              <a:buChar char="ü"/>
            </a:pPr>
            <a:r>
              <a:rPr lang="ru-RU" sz="2000" dirty="0" smtClean="0"/>
              <a:t>	Одна из причин заключается в том, что когда у госу­дарства возникают большие проблемы с финансами и попол­нением доходной части за счет налогов, они с готовностью по­льзуются любыми источниками доходов. В таких случаях госу­дарство готово оправдывать проведение лотерей и деятель­ность казино хотя бы тем, что они заставляют человеческие пороки “работать” на благо общества путем перераспределе­ния части доходов от имущих к неимущим людям. Кроме того, легализация азартных игр помогает отвлечь людей от нелега­льного игорного бизнеса и изъять, по крайней мере, часть до­ходов у организованной преступности.</a:t>
            </a:r>
          </a:p>
          <a:p>
            <a:pPr algn="just">
              <a:buFont typeface="Wingdings" pitchFamily="2" charset="2"/>
              <a:buChar char="ü"/>
            </a:pPr>
            <a:r>
              <a:rPr lang="ru-RU" sz="2000" dirty="0"/>
              <a:t>	</a:t>
            </a:r>
            <a:r>
              <a:rPr lang="ru-RU" sz="2000" dirty="0" smtClean="0"/>
              <a:t>Несмотря на эти доста­точно убедительные доводы, многие все же задаются вопро­сом, имеет ли государство право поощрять столь безответст­венное поведение среди тех, у кого для такого поведения не так уж много оснований.</a:t>
            </a:r>
            <a:endParaRPr lang="ru-RU" sz="2000" dirty="0"/>
          </a:p>
        </p:txBody>
      </p:sp>
    </p:spTree>
  </p:cSld>
  <p:clrMapOvr>
    <a:masterClrMapping/>
  </p:clrMapOvr>
  <p:transition spd="slow">
    <p:wipe dir="d"/>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980728"/>
            <a:ext cx="8640960" cy="648072"/>
          </a:xfrm>
        </p:spPr>
        <p:txBody>
          <a:bodyPr>
            <a:noAutofit/>
          </a:bodyPr>
          <a:lstStyle/>
          <a:p>
            <a:pPr algn="l"/>
            <a:r>
              <a:rPr lang="ru-RU" sz="3400" dirty="0" smtClean="0"/>
              <a:t>Информационная несостоятельность рынка</a:t>
            </a:r>
            <a:endParaRPr lang="ru-RU" sz="3400" dirty="0"/>
          </a:p>
        </p:txBody>
      </p:sp>
      <p:sp>
        <p:nvSpPr>
          <p:cNvPr id="5" name="Подзаголовок 4"/>
          <p:cNvSpPr>
            <a:spLocks noGrp="1"/>
          </p:cNvSpPr>
          <p:nvPr>
            <p:ph type="subTitle" idx="1"/>
          </p:nvPr>
        </p:nvSpPr>
        <p:spPr>
          <a:xfrm>
            <a:off x="539552" y="1700808"/>
            <a:ext cx="8136904" cy="4608512"/>
          </a:xfrm>
        </p:spPr>
        <p:txBody>
          <a:bodyPr>
            <a:noAutofit/>
          </a:bodyPr>
          <a:lstStyle/>
          <a:p>
            <a:pPr algn="just">
              <a:buFont typeface="Wingdings" pitchFamily="2" charset="2"/>
              <a:buChar char="ü"/>
            </a:pPr>
            <a:r>
              <a:rPr lang="ru-RU" sz="2000" dirty="0" smtClean="0"/>
              <a:t>	</a:t>
            </a:r>
            <a:r>
              <a:rPr lang="ru-RU" sz="2200" dirty="0" smtClean="0"/>
              <a:t>До этого момента наше обсуждение основывалось на том, что инвесторы и потребители хорошо осведомлены о всех рисках, которые им приходится нести. Иногда дело так и обстоит, но подчас в работу рынка вкрадываются некоторые помехи. Две главные из них — это моральный риск и неблагоприятный отбор. Когда эти явления возникают, стимулы могут быть искажены; а рынки могут дать ошибочные сигналы или даже в отдельных случаях просто отсутствовать. В такой ситуации государство может вмешаться и предложить услуги</a:t>
            </a:r>
            <a:r>
              <a:rPr lang="ru-RU" sz="2200" b="1" dirty="0" smtClean="0"/>
              <a:t> по</a:t>
            </a:r>
            <a:r>
              <a:rPr lang="ru-RU" sz="2200" dirty="0" smtClean="0"/>
              <a:t> социальному страхованию.</a:t>
            </a:r>
            <a:endParaRPr lang="ru-RU" sz="2200" dirty="0"/>
          </a:p>
        </p:txBody>
      </p:sp>
    </p:spTree>
  </p:cSld>
  <p:clrMapOvr>
    <a:masterClrMapping/>
  </p:clrMapOvr>
  <p:transition spd="slow">
    <p:wipe dir="d"/>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260648"/>
            <a:ext cx="8640960" cy="1008112"/>
          </a:xfrm>
        </p:spPr>
        <p:txBody>
          <a:bodyPr>
            <a:noAutofit/>
          </a:bodyPr>
          <a:lstStyle/>
          <a:p>
            <a:pPr algn="l"/>
            <a:r>
              <a:rPr lang="ru-RU" sz="3400" dirty="0" smtClean="0"/>
              <a:t>Моральный риск и неблагоприятный выбор</a:t>
            </a:r>
            <a:endParaRPr lang="ru-RU" sz="3400" dirty="0"/>
          </a:p>
        </p:txBody>
      </p:sp>
      <p:sp>
        <p:nvSpPr>
          <p:cNvPr id="5" name="Подзаголовок 4"/>
          <p:cNvSpPr>
            <a:spLocks noGrp="1"/>
          </p:cNvSpPr>
          <p:nvPr>
            <p:ph type="subTitle" idx="1"/>
          </p:nvPr>
        </p:nvSpPr>
        <p:spPr>
          <a:xfrm>
            <a:off x="323528" y="1412776"/>
            <a:ext cx="8568952" cy="4896544"/>
          </a:xfrm>
        </p:spPr>
        <p:txBody>
          <a:bodyPr>
            <a:noAutofit/>
          </a:bodyPr>
          <a:lstStyle/>
          <a:p>
            <a:pPr algn="just">
              <a:buFont typeface="Wingdings" pitchFamily="2" charset="2"/>
              <a:buChar char="ü"/>
            </a:pPr>
            <a:r>
              <a:rPr lang="ru-RU" sz="2200" dirty="0" smtClean="0"/>
              <a:t>	</a:t>
            </a:r>
            <a:r>
              <a:rPr lang="ru-RU" sz="2000" dirty="0" smtClean="0"/>
              <a:t>Хотя страховой рынок весьма успешно распределяет риски среди населения, на самом деле мы не можем застраховать себя от всех неожиданностей. Кроме того, издержки на страхование подчас оказываются чересчур велики. Причина несовершенства рынков страхования состоит в том, что эти рынки могут успешно функционировать при особых условиях.</a:t>
            </a:r>
          </a:p>
          <a:p>
            <a:pPr algn="just">
              <a:buFont typeface="Wingdings" pitchFamily="2" charset="2"/>
              <a:buChar char="ü"/>
            </a:pPr>
            <a:r>
              <a:rPr lang="ru-RU" sz="2000" dirty="0" smtClean="0"/>
              <a:t>	Что это за условия? Во-первых, должно существовать достаточно большое число возможных страховых событий определенного рода. Только тогда у компаний появятся как возможность, так и заинтересованность объединить риски, с тем, чтобы распределить их среди большого числа людей. Ни одна благоразумная страховая компания не застрахует дважды один и тот же дом и не будет заниматься страхованием от землетрясений исключительно в Сан-Франциско. Одним словом, страховые компании стремятся иметь дело с большим числом независимых рисков.</a:t>
            </a:r>
            <a:endParaRPr lang="ru-RU" sz="2000" dirty="0"/>
          </a:p>
        </p:txBody>
      </p:sp>
    </p:spTree>
  </p:cSld>
  <p:clrMapOvr>
    <a:masterClrMapping/>
  </p:clrMapOvr>
  <p:transition spd="slow">
    <p:wipe dir="d"/>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332656"/>
            <a:ext cx="8568952" cy="6120680"/>
          </a:xfrm>
        </p:spPr>
        <p:txBody>
          <a:bodyPr>
            <a:noAutofit/>
          </a:bodyPr>
          <a:lstStyle/>
          <a:p>
            <a:pPr algn="just">
              <a:buFont typeface="Wingdings" pitchFamily="2" charset="2"/>
              <a:buChar char="ü"/>
            </a:pPr>
            <a:r>
              <a:rPr lang="ru-RU" sz="2300" dirty="0" smtClean="0"/>
              <a:t>	</a:t>
            </a:r>
            <a:r>
              <a:rPr lang="ru-RU" sz="2400" dirty="0" smtClean="0"/>
              <a:t>Вдобавок к этому, должен быть накоплен опыт в отношении каждого из видов страхования, чтобы страховая компания могла достоверно оценить возможные убытки. Наконец, страхование должно быть более или менее свободно от моральных рисков. </a:t>
            </a:r>
            <a:r>
              <a:rPr lang="ru-RU" sz="2400" i="1" dirty="0" smtClean="0"/>
              <a:t>Моральный риск </a:t>
            </a:r>
            <a:r>
              <a:rPr lang="ru-RU" sz="2400" dirty="0" smtClean="0"/>
              <a:t>возникает, когда у застраховавшегося лица снижается заинтересованность в принятии мер, предотвращающих наступление страхового события. Если все эти условия — наличие достаточного количества более или менее независимых страховых случаев, возможность количественной оценки риска и убытков, отсутствие морального риска — будут соблюдены, частный страховой рынок будет процветать.</a:t>
            </a:r>
          </a:p>
        </p:txBody>
      </p:sp>
    </p:spTree>
  </p:cSld>
  <p:clrMapOvr>
    <a:masterClrMapping/>
  </p:clrMapOvr>
  <p:transition spd="slow">
    <p:wipe dir="d"/>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548680"/>
            <a:ext cx="8136904" cy="1938992"/>
          </a:xfrm>
          <a:prstGeom prst="rect">
            <a:avLst/>
          </a:prstGeom>
        </p:spPr>
        <p:txBody>
          <a:bodyPr wrap="square">
            <a:spAutoFit/>
          </a:bodyPr>
          <a:lstStyle/>
          <a:p>
            <a:pPr algn="just">
              <a:buFont typeface="Wingdings" pitchFamily="2" charset="2"/>
              <a:buChar char="ü"/>
            </a:pPr>
            <a:r>
              <a:rPr lang="ru-RU" sz="2000" dirty="0" smtClean="0"/>
              <a:t>	Во </a:t>
            </a:r>
            <a:r>
              <a:rPr lang="ru-RU" sz="2000" dirty="0"/>
              <a:t>многих случаях моральный риск почти отсутствует. Если речь идет о страховании жизни, то немногие примутся искушать судьбу только потому, что надеются на щедрость страховой компании: в конце концов, жизнь — дороже, да, к тому же, будет трудно что-либо потребовать от своего страховщика, будучи в гробу.</a:t>
            </a:r>
          </a:p>
        </p:txBody>
      </p:sp>
      <p:pic>
        <p:nvPicPr>
          <p:cNvPr id="7170" name="Picture 2" descr="http://avto-vip.com/pub-images/2012/10/4e6c8ba887ef191eeea1430e5787dd74.jpg"/>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b="6866"/>
          <a:stretch/>
        </p:blipFill>
        <p:spPr bwMode="auto">
          <a:xfrm>
            <a:off x="1487996" y="2636912"/>
            <a:ext cx="6096000" cy="3663746"/>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4027361978"/>
      </p:ext>
    </p:extLst>
  </p:cSld>
  <p:clrMapOvr>
    <a:masterClrMapping/>
  </p:clrMapOvr>
  <p:transition>
    <p:wipe dir="d"/>
  </p:transition>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260648"/>
            <a:ext cx="3600400" cy="4968552"/>
          </a:xfrm>
        </p:spPr>
        <p:txBody>
          <a:bodyPr>
            <a:noAutofit/>
          </a:bodyPr>
          <a:lstStyle/>
          <a:p>
            <a:pPr algn="just">
              <a:buFont typeface="Wingdings" pitchFamily="2" charset="2"/>
              <a:buChar char="ü"/>
            </a:pPr>
            <a:r>
              <a:rPr lang="ru-RU" sz="2400" dirty="0" smtClean="0"/>
              <a:t>	</a:t>
            </a:r>
            <a:r>
              <a:rPr lang="ru-RU" sz="2200" dirty="0" smtClean="0"/>
              <a:t>Однако есть области, где дела обстоят хуже. Исследования показывают, что наличие полного медицинского страхования вызывает рост числа косметических операций и чересчур активное использование различных видов долгосрочной медицинской помощи (вроде приглашения сиделок на дом). </a:t>
            </a:r>
            <a:endParaRPr lang="ru-RU" sz="2200" dirty="0"/>
          </a:p>
        </p:txBody>
      </p:sp>
      <p:pic>
        <p:nvPicPr>
          <p:cNvPr id="9218"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026221" y="548680"/>
            <a:ext cx="4911528" cy="4248472"/>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Прямоугольник 1"/>
          <p:cNvSpPr/>
          <p:nvPr/>
        </p:nvSpPr>
        <p:spPr>
          <a:xfrm>
            <a:off x="251520" y="5233257"/>
            <a:ext cx="8595320" cy="830997"/>
          </a:xfrm>
          <a:prstGeom prst="rect">
            <a:avLst/>
          </a:prstGeom>
        </p:spPr>
        <p:txBody>
          <a:bodyPr wrap="square">
            <a:spAutoFit/>
          </a:bodyPr>
          <a:lstStyle/>
          <a:p>
            <a:pPr algn="just">
              <a:buFont typeface="Wingdings" pitchFamily="2" charset="2"/>
              <a:buChar char="ü"/>
            </a:pPr>
            <a:r>
              <a:rPr lang="ru-RU" sz="2400" dirty="0" smtClean="0"/>
              <a:t>	Поэтому </a:t>
            </a:r>
            <a:r>
              <a:rPr lang="ru-RU" sz="2400" dirty="0"/>
              <a:t>большинство медицинских страховок не включает подобные услуги. </a:t>
            </a:r>
          </a:p>
        </p:txBody>
      </p:sp>
    </p:spTree>
  </p:cSld>
  <p:clrMapOvr>
    <a:masterClrMapping/>
  </p:clrMapOvr>
  <p:transition spd="slow">
    <p:wipe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467544" y="332656"/>
            <a:ext cx="8352928" cy="6336704"/>
          </a:xfrm>
        </p:spPr>
        <p:txBody>
          <a:bodyPr>
            <a:noAutofit/>
          </a:bodyPr>
          <a:lstStyle/>
          <a:p>
            <a:pPr algn="just">
              <a:buFont typeface="Wingdings" pitchFamily="2" charset="2"/>
              <a:buChar char="ü"/>
            </a:pPr>
            <a:r>
              <a:rPr lang="ru-RU" sz="2400" dirty="0" smtClean="0"/>
              <a:t>	Нельзя сбрасывать со счетов и вероятность ущерба от стихийных бедствий, например таких как разрушительной силы ураганы и выход Миссисипи из берегов во время разлива. Предприятия сталкиваются с неопределенностью при решении вопросов относительно цен на свою продукцию, объемов вводимых мощностей, адаптации к политическим перипетиям в случае экспорта</a:t>
            </a:r>
            <a:r>
              <a:rPr lang="en-US" sz="2400" dirty="0" smtClean="0"/>
              <a:t>;</a:t>
            </a:r>
            <a:r>
              <a:rPr lang="ru-RU" sz="2400" dirty="0" smtClean="0"/>
              <a:t> относительно налогов и процентных ставок, технологических изменений в своей отрасли, а также конкуренции со стороны внутренних и зарубежных компаний. Приведенный выше перечень вопросов является основой теории, именуемой </a:t>
            </a:r>
            <a:r>
              <a:rPr lang="ru-RU" sz="2400" b="1" i="1" dirty="0" smtClean="0"/>
              <a:t>экономикой неопределенности.</a:t>
            </a:r>
          </a:p>
          <a:p>
            <a:pPr algn="just">
              <a:buFont typeface="Wingdings" pitchFamily="2" charset="2"/>
              <a:buChar char="ü"/>
            </a:pPr>
            <a:endParaRPr lang="ru-RU" sz="2400" b="1" i="1" dirty="0"/>
          </a:p>
        </p:txBody>
      </p:sp>
    </p:spTree>
  </p:cSld>
  <p:clrMapOvr>
    <a:masterClrMapping/>
  </p:clrMapOvr>
  <p:transition spd="slow">
    <p:wipe dir="d"/>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539552" y="620688"/>
            <a:ext cx="8064896" cy="3139321"/>
          </a:xfrm>
          <a:prstGeom prst="rect">
            <a:avLst/>
          </a:prstGeom>
        </p:spPr>
        <p:txBody>
          <a:bodyPr wrap="square">
            <a:spAutoFit/>
          </a:bodyPr>
          <a:lstStyle/>
          <a:p>
            <a:pPr algn="just">
              <a:buFont typeface="Wingdings" pitchFamily="2" charset="2"/>
              <a:buChar char="ü"/>
            </a:pPr>
            <a:r>
              <a:rPr lang="ru-RU" sz="2200" dirty="0" smtClean="0"/>
              <a:t>	Если </a:t>
            </a:r>
            <a:r>
              <a:rPr lang="ru-RU" sz="2200" dirty="0"/>
              <a:t>студент пытается застраховать себя от плохих отметок, компенсируя таким образом возможные потери в размере стипендии, страховая компания скорее всего останется в убытке, поскольку отметки в большой степени зависят от личных усилий. Можно сказать, что наличие моральных рисков приводит к </a:t>
            </a:r>
            <a:r>
              <a:rPr lang="ru-RU" sz="2200" i="1" dirty="0"/>
              <a:t>неполноте рынка </a:t>
            </a:r>
            <a:r>
              <a:rPr lang="ru-RU" sz="2200" dirty="0"/>
              <a:t>в том смысле, что в этом случае кривые спроса и предложения пересекаются в точке, соответствующей нулевому или крайне низкому объему предложения.</a:t>
            </a:r>
          </a:p>
        </p:txBody>
      </p:sp>
      <p:pic>
        <p:nvPicPr>
          <p:cNvPr id="3" name="Рисунок 2" descr="97a16cd706e6e7082dc5d757faaa4a8d.jpg"/>
          <p:cNvPicPr>
            <a:picLocks noChangeAspect="1"/>
          </p:cNvPicPr>
          <p:nvPr/>
        </p:nvPicPr>
        <p:blipFill>
          <a:blip r:embed="rId2" cstate="print"/>
          <a:stretch>
            <a:fillRect/>
          </a:stretch>
        </p:blipFill>
        <p:spPr>
          <a:xfrm>
            <a:off x="2987824" y="4005063"/>
            <a:ext cx="3024336" cy="2178333"/>
          </a:xfrm>
          <a:prstGeom prst="rect">
            <a:avLst/>
          </a:prstGeom>
        </p:spPr>
      </p:pic>
    </p:spTree>
    <p:extLst>
      <p:ext uri="{BB962C8B-B14F-4D97-AF65-F5344CB8AC3E}">
        <p14:creationId xmlns="" xmlns:p14="http://schemas.microsoft.com/office/powerpoint/2010/main" val="3432126042"/>
      </p:ext>
    </p:extLst>
  </p:cSld>
  <p:clrMapOvr>
    <a:masterClrMapping/>
  </p:clrMapOvr>
  <p:transition>
    <p:wipe dir="d"/>
  </p:transition>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260648"/>
            <a:ext cx="8640960" cy="5760640"/>
          </a:xfrm>
        </p:spPr>
        <p:txBody>
          <a:bodyPr>
            <a:noAutofit/>
          </a:bodyPr>
          <a:lstStyle/>
          <a:p>
            <a:pPr algn="just">
              <a:buFont typeface="Wingdings" pitchFamily="2" charset="2"/>
              <a:buChar char="ü"/>
            </a:pPr>
            <a:r>
              <a:rPr lang="ru-RU" sz="2400" dirty="0" smtClean="0"/>
              <a:t>	</a:t>
            </a:r>
            <a:r>
              <a:rPr lang="ru-RU" sz="2200" dirty="0" smtClean="0"/>
              <a:t>В добавление к этому, в некоторых ситуациях частное страхование не срабатывает или возможно только на неприемлемых условиях вследствие неблагоприятного отбора. </a:t>
            </a:r>
            <a:r>
              <a:rPr lang="ru-RU" sz="2200" i="1" dirty="0" smtClean="0"/>
              <a:t>Неблагоприятный отбор</a:t>
            </a:r>
            <a:r>
              <a:rPr lang="ru-RU" sz="2200" dirty="0" smtClean="0"/>
              <a:t> возникает, когда в наибольшей степени склонны страховать себя от определенного риска лица, наиболее подверженные ему. Предположим, что все семьи поровну разделены на две группы: «совершенно здоровые» и «безнадежно больные». Здоровые семьи тратят на медицинские услуги, в среднем, 2000 долл. в год, а на каждую «безнадежно больную» семью, шаткое здоровье членов которой требует частой госпитализации, уходит, в среднем, 8000 долл. Если обе группы охвачены страхованием, то на каждую семью приходится примерно 5000 долл. в год. Допустим, фирма «</a:t>
            </a:r>
            <a:r>
              <a:rPr lang="ru-RU" sz="2200" dirty="0" err="1" smtClean="0"/>
              <a:t>Блу</a:t>
            </a:r>
            <a:r>
              <a:rPr lang="ru-RU" sz="2200" dirty="0" smtClean="0"/>
              <a:t> кросс» (</a:t>
            </a:r>
            <a:r>
              <a:rPr lang="ru-RU" sz="2200" dirty="0" err="1" smtClean="0"/>
              <a:t>Blue</a:t>
            </a:r>
            <a:r>
              <a:rPr lang="ru-RU" sz="2200" dirty="0" smtClean="0"/>
              <a:t> </a:t>
            </a:r>
            <a:r>
              <a:rPr lang="ru-RU" sz="2200" dirty="0" err="1" smtClean="0"/>
              <a:t>Cross</a:t>
            </a:r>
            <a:r>
              <a:rPr lang="ru-RU" sz="2200" dirty="0" smtClean="0"/>
              <a:t>) установила для всех единую плату.</a:t>
            </a:r>
            <a:endParaRPr lang="ru-RU" sz="2200" dirty="0"/>
          </a:p>
        </p:txBody>
      </p:sp>
    </p:spTree>
  </p:cSld>
  <p:clrMapOvr>
    <a:masterClrMapping/>
  </p:clrMapOvr>
  <p:transition spd="slow">
    <p:wipe dir="d"/>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0"/>
            <a:ext cx="8568952" cy="5688632"/>
          </a:xfrm>
        </p:spPr>
        <p:txBody>
          <a:bodyPr>
            <a:noAutofit/>
          </a:bodyPr>
          <a:lstStyle/>
          <a:p>
            <a:pPr algn="just">
              <a:buFont typeface="Wingdings" pitchFamily="2" charset="2"/>
              <a:buChar char="ü"/>
            </a:pPr>
            <a:r>
              <a:rPr lang="ru-RU" sz="2400" dirty="0" smtClean="0"/>
              <a:t>	</a:t>
            </a:r>
            <a:r>
              <a:rPr lang="ru-RU" sz="2200" dirty="0" smtClean="0"/>
              <a:t>Причиной этого может быть требование правительства не допускать неравноправия среди клиентов, а, может быть , мы имеем дело со случаем «асимметричной информации», когда каждый человек знает к какой группе он принадлежит, а страховая компания не знает. Как бы то ни было, «безнадежно больные» семьи охотно согласятся приобрести полис «</a:t>
            </a:r>
            <a:r>
              <a:rPr lang="ru-RU" sz="2200" dirty="0" err="1" smtClean="0"/>
              <a:t>Блу</a:t>
            </a:r>
            <a:r>
              <a:rPr lang="ru-RU" sz="2200" dirty="0" smtClean="0"/>
              <a:t> кросс». Напротив, «совершенно здоровые» скорее пойдут на риск, оставшись незастрахованными, чем урежут свое потребление на такую большую величину. Таким образом, у компании останутся лишь дорогостоящие клиенты, и цена должна будет подняться до 8000 долл., чтобы покрыть издержки. В самом деле, нью-йоркская семья из четырех человек платит «</a:t>
            </a:r>
            <a:r>
              <a:rPr lang="ru-RU" sz="2200" dirty="0" err="1" smtClean="0"/>
              <a:t>Блу</a:t>
            </a:r>
            <a:r>
              <a:rPr lang="ru-RU" sz="2200" dirty="0" smtClean="0"/>
              <a:t> кросс» свыше 8000 долл. именно в силу подобных обстоятельств.</a:t>
            </a:r>
            <a:endParaRPr lang="ru-RU" sz="2200" dirty="0"/>
          </a:p>
        </p:txBody>
      </p:sp>
      <p:pic>
        <p:nvPicPr>
          <p:cNvPr id="5" name="Рисунок 4" descr="supplier1.jpg"/>
          <p:cNvPicPr>
            <a:picLocks noChangeAspect="1"/>
          </p:cNvPicPr>
          <p:nvPr/>
        </p:nvPicPr>
        <p:blipFill>
          <a:blip r:embed="rId2" cstate="print"/>
          <a:stretch>
            <a:fillRect/>
          </a:stretch>
        </p:blipFill>
        <p:spPr>
          <a:xfrm>
            <a:off x="3995936" y="5085184"/>
            <a:ext cx="1512168" cy="1512168"/>
          </a:xfrm>
          <a:prstGeom prst="rect">
            <a:avLst/>
          </a:prstGeom>
        </p:spPr>
      </p:pic>
    </p:spTree>
  </p:cSld>
  <p:clrMapOvr>
    <a:masterClrMapping/>
  </p:clrMapOvr>
  <p:transition spd="slow">
    <p:wipe dir="d"/>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332656"/>
            <a:ext cx="8640960" cy="4176464"/>
          </a:xfrm>
        </p:spPr>
        <p:txBody>
          <a:bodyPr>
            <a:noAutofit/>
          </a:bodyPr>
          <a:lstStyle/>
          <a:p>
            <a:pPr algn="just">
              <a:buFont typeface="Wingdings" pitchFamily="2" charset="2"/>
              <a:buChar char="ü"/>
            </a:pPr>
            <a:r>
              <a:rPr lang="ru-RU" sz="2400" dirty="0" smtClean="0"/>
              <a:t>	Можно сделать вывод, что единая для всех клиентов плата за медицинское страхование приводит к неблагоприятному отбору, и, как следствие, к высоким ценам. Это еще один пример неполноты рынка. Точно так же рынок проявляет несостоятельность в страховании автомобилей, в страховании по инвалидности и в оплате услуг по долгосрочному медицинскому уходу.</a:t>
            </a:r>
            <a:endParaRPr lang="ru-RU" sz="2400" dirty="0"/>
          </a:p>
        </p:txBody>
      </p:sp>
      <p:pic>
        <p:nvPicPr>
          <p:cNvPr id="5" name="Рисунок 4" descr="images.jpg"/>
          <p:cNvPicPr>
            <a:picLocks noChangeAspect="1"/>
          </p:cNvPicPr>
          <p:nvPr/>
        </p:nvPicPr>
        <p:blipFill>
          <a:blip r:embed="rId2" cstate="print"/>
          <a:stretch>
            <a:fillRect/>
          </a:stretch>
        </p:blipFill>
        <p:spPr>
          <a:xfrm>
            <a:off x="2411760" y="4005064"/>
            <a:ext cx="3462680" cy="2304256"/>
          </a:xfrm>
          <a:prstGeom prst="rect">
            <a:avLst/>
          </a:prstGeom>
        </p:spPr>
      </p:pic>
    </p:spTree>
  </p:cSld>
  <p:clrMapOvr>
    <a:masterClrMapping/>
  </p:clrMapOvr>
  <p:transition spd="slow">
    <p:wipe dir="d"/>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260648"/>
            <a:ext cx="8640960" cy="648072"/>
          </a:xfrm>
        </p:spPr>
        <p:txBody>
          <a:bodyPr>
            <a:noAutofit/>
          </a:bodyPr>
          <a:lstStyle/>
          <a:p>
            <a:pPr algn="l"/>
            <a:r>
              <a:rPr lang="ru-RU" sz="3400" dirty="0" smtClean="0"/>
              <a:t>Социальное страхование</a:t>
            </a:r>
            <a:endParaRPr lang="ru-RU" sz="3400" dirty="0"/>
          </a:p>
        </p:txBody>
      </p:sp>
      <p:sp>
        <p:nvSpPr>
          <p:cNvPr id="5" name="Подзаголовок 4"/>
          <p:cNvSpPr>
            <a:spLocks noGrp="1"/>
          </p:cNvSpPr>
          <p:nvPr>
            <p:ph type="subTitle" idx="1"/>
          </p:nvPr>
        </p:nvSpPr>
        <p:spPr>
          <a:xfrm>
            <a:off x="467544" y="908720"/>
            <a:ext cx="8208912" cy="5400600"/>
          </a:xfrm>
        </p:spPr>
        <p:txBody>
          <a:bodyPr>
            <a:noAutofit/>
          </a:bodyPr>
          <a:lstStyle/>
          <a:p>
            <a:pPr algn="just">
              <a:buFont typeface="Wingdings" pitchFamily="2" charset="2"/>
              <a:buChar char="ü"/>
            </a:pPr>
            <a:r>
              <a:rPr lang="ru-RU" sz="2200" dirty="0" smtClean="0"/>
              <a:t>	</a:t>
            </a:r>
            <a:r>
              <a:rPr lang="ru-RU" sz="2400" dirty="0" smtClean="0"/>
              <a:t> В этом подразделе мы рассмотрим цели социального страхования. Этот вид страхования осуществляется правительственными органами в тех областях, где рынок оказывается неспособным должным образом удовлетворить существующие потребности. Именно тогда и требуется правительство, чтобы как можно более полно возместить недостатки частного страхования. Могущество налоговых и регулирующих методов, плюс отсутствие страха перед последствиями неблагоприятного отбора за счет широты охвата, — все это делает государственное страхование фактором, повышающим благосостояние нации.</a:t>
            </a:r>
            <a:endParaRPr lang="ru-RU" sz="2200" dirty="0"/>
          </a:p>
        </p:txBody>
      </p:sp>
    </p:spTree>
  </p:cSld>
  <p:clrMapOvr>
    <a:masterClrMapping/>
  </p:clrMapOvr>
  <p:transition spd="slow">
    <p:wipe dir="d"/>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620688"/>
            <a:ext cx="8604448" cy="5539978"/>
          </a:xfrm>
          <a:prstGeom prst="rect">
            <a:avLst/>
          </a:prstGeom>
        </p:spPr>
        <p:txBody>
          <a:bodyPr wrap="square">
            <a:spAutoFit/>
          </a:bodyPr>
          <a:lstStyle/>
          <a:p>
            <a:pPr algn="just">
              <a:buFont typeface="Wingdings" pitchFamily="2" charset="2"/>
              <a:buChar char="ü"/>
            </a:pPr>
            <a:r>
              <a:rPr lang="ru-RU" sz="2400" dirty="0" smtClean="0"/>
              <a:t>	</a:t>
            </a:r>
            <a:r>
              <a:rPr lang="ru-RU" sz="2200" dirty="0" smtClean="0"/>
              <a:t>Известно, что все высокоразвитые страны в той или иной форме прибегают к социальному страхованию. В этом проявляется неполнота частного рынка.</a:t>
            </a:r>
          </a:p>
          <a:p>
            <a:pPr algn="just">
              <a:buFont typeface="Wingdings" pitchFamily="2" charset="2"/>
              <a:buChar char="ü"/>
            </a:pPr>
            <a:r>
              <a:rPr lang="ru-RU" sz="2200" dirty="0"/>
              <a:t>	</a:t>
            </a:r>
            <a:r>
              <a:rPr lang="ru-RU" sz="2200" dirty="0" smtClean="0"/>
              <a:t>Страховые компании не берутся за страхование от безработицы по нескольким причинам:</a:t>
            </a:r>
          </a:p>
          <a:p>
            <a:pPr marL="342900" indent="-342900" algn="just">
              <a:buFont typeface="Arial" pitchFamily="34" charset="0"/>
              <a:buChar char="•"/>
            </a:pPr>
            <a:r>
              <a:rPr lang="ru-RU" sz="2200" dirty="0" smtClean="0"/>
              <a:t>во-первых, в этом случае моральный риск слишком велик (люди не будут бояться безработицы, если пособие покажется им достаточным);</a:t>
            </a:r>
          </a:p>
          <a:p>
            <a:pPr marL="342900" indent="-342900" algn="just">
              <a:buFont typeface="Arial" pitchFamily="34" charset="0"/>
              <a:buChar char="•"/>
            </a:pPr>
            <a:r>
              <a:rPr lang="ru-RU" sz="2200" dirty="0" smtClean="0"/>
              <a:t>во-вторых, здесь присутствует фактор неблагоприятного отбора,(те, кто часто теряет работу, имели бы большую склонность сделаться клиентами страховых компаний);</a:t>
            </a:r>
          </a:p>
          <a:p>
            <a:pPr marL="342900" indent="-342900" algn="just">
              <a:buFont typeface="Arial" pitchFamily="34" charset="0"/>
              <a:buChar char="•"/>
            </a:pPr>
            <a:r>
              <a:rPr lang="ru-RU" sz="2200" dirty="0" smtClean="0"/>
              <a:t>в-третьих, случаи потери работы не являются независимыми (их количество увеличивается в периоды спада).</a:t>
            </a:r>
          </a:p>
          <a:p>
            <a:pPr algn="just">
              <a:buFont typeface="Wingdings" pitchFamily="2" charset="2"/>
              <a:buChar char="ü"/>
            </a:pPr>
            <a:r>
              <a:rPr lang="ru-RU" sz="2200" dirty="0"/>
              <a:t>	</a:t>
            </a:r>
            <a:r>
              <a:rPr lang="ru-RU" sz="2200" dirty="0" smtClean="0"/>
              <a:t>И в то же время, трудно избавиться от ощущения, что необходимо поддерживать людей, оказавшихся без работы. Эту задачу и берет на себя правительство. </a:t>
            </a:r>
            <a:endParaRPr lang="ru-RU" sz="2200" dirty="0"/>
          </a:p>
        </p:txBody>
      </p:sp>
    </p:spTree>
  </p:cSld>
  <p:clrMapOvr>
    <a:masterClrMapping/>
  </p:clrMapOvr>
  <p:transition spd="slow">
    <p:wipe dir="d"/>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404664"/>
            <a:ext cx="8604448" cy="3785652"/>
          </a:xfrm>
          <a:prstGeom prst="rect">
            <a:avLst/>
          </a:prstGeom>
        </p:spPr>
        <p:txBody>
          <a:bodyPr wrap="square">
            <a:spAutoFit/>
          </a:bodyPr>
          <a:lstStyle/>
          <a:p>
            <a:pPr algn="just">
              <a:buFont typeface="Wingdings" pitchFamily="2" charset="2"/>
              <a:buChar char="ü"/>
            </a:pPr>
            <a:r>
              <a:rPr lang="ru-RU" sz="2400" dirty="0" smtClean="0"/>
              <a:t>	Главная проблема, которая здесь возникает —это невозможность устранить моральный риск. Многие экономисты полагают, что чрезмерное пособие является одной из важнейших причин высокого уровня безработицы в Европе в настоящее время. Хотя вопрос о моральном риске остается открытым, социальное страхование успешно решает две другие проблемы, о которых спотыкается частное страхование: взаимозависимость случаев безработицы и наличие неблагоприятного отбора.</a:t>
            </a:r>
            <a:endParaRPr lang="ru-RU" sz="2400" dirty="0"/>
          </a:p>
        </p:txBody>
      </p:sp>
      <p:pic>
        <p:nvPicPr>
          <p:cNvPr id="5" name="Рисунок 4" descr="111027_original.jpg"/>
          <p:cNvPicPr>
            <a:picLocks noChangeAspect="1"/>
          </p:cNvPicPr>
          <p:nvPr/>
        </p:nvPicPr>
        <p:blipFill>
          <a:blip r:embed="rId2" cstate="print"/>
          <a:stretch>
            <a:fillRect/>
          </a:stretch>
        </p:blipFill>
        <p:spPr>
          <a:xfrm>
            <a:off x="4572000" y="4005064"/>
            <a:ext cx="3419872" cy="2564904"/>
          </a:xfrm>
          <a:prstGeom prst="rect">
            <a:avLst/>
          </a:prstGeom>
        </p:spPr>
      </p:pic>
    </p:spTree>
  </p:cSld>
  <p:clrMapOvr>
    <a:masterClrMapping/>
  </p:clrMapOvr>
  <p:transition spd="slow">
    <p:wipe dir="d"/>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332656"/>
            <a:ext cx="7525344" cy="576064"/>
          </a:xfrm>
        </p:spPr>
        <p:txBody>
          <a:bodyPr>
            <a:noAutofit/>
          </a:bodyPr>
          <a:lstStyle/>
          <a:p>
            <a:pPr algn="l"/>
            <a:r>
              <a:rPr lang="ru-RU" sz="4000" b="0" dirty="0" smtClean="0"/>
              <a:t>ТЕОРИЯ ИГР</a:t>
            </a:r>
            <a:endParaRPr lang="ru-RU" sz="4000" dirty="0"/>
          </a:p>
        </p:txBody>
      </p:sp>
      <p:sp>
        <p:nvSpPr>
          <p:cNvPr id="4" name="Прямоугольник 3"/>
          <p:cNvSpPr/>
          <p:nvPr/>
        </p:nvSpPr>
        <p:spPr>
          <a:xfrm>
            <a:off x="2677241" y="1052736"/>
            <a:ext cx="6318448" cy="1477328"/>
          </a:xfrm>
          <a:prstGeom prst="rect">
            <a:avLst/>
          </a:prstGeom>
        </p:spPr>
        <p:txBody>
          <a:bodyPr wrap="square">
            <a:spAutoFit/>
          </a:bodyPr>
          <a:lstStyle/>
          <a:p>
            <a:pPr algn="r"/>
            <a:r>
              <a:rPr lang="ru-RU" dirty="0" smtClean="0">
                <a:solidFill>
                  <a:schemeClr val="accent5">
                    <a:lumMod val="60000"/>
                    <a:lumOff val="40000"/>
                  </a:schemeClr>
                </a:solidFill>
              </a:rPr>
              <a:t>«Стратегическое мышление — это искусство превосходить своего противника, зная, что он ставит перед собой ту же задачу».</a:t>
            </a:r>
          </a:p>
          <a:p>
            <a:pPr algn="r"/>
            <a:r>
              <a:rPr lang="ru-RU" i="1" dirty="0" err="1" smtClean="0">
                <a:solidFill>
                  <a:schemeClr val="accent5">
                    <a:lumMod val="60000"/>
                    <a:lumOff val="40000"/>
                  </a:schemeClr>
                </a:solidFill>
              </a:rPr>
              <a:t>Эвинаш</a:t>
            </a:r>
            <a:r>
              <a:rPr lang="ru-RU" i="1" dirty="0" smtClean="0">
                <a:solidFill>
                  <a:schemeClr val="accent5">
                    <a:lumMod val="60000"/>
                    <a:lumOff val="40000"/>
                  </a:schemeClr>
                </a:solidFill>
              </a:rPr>
              <a:t> </a:t>
            </a:r>
            <a:r>
              <a:rPr lang="ru-RU" i="1" dirty="0" err="1" smtClean="0">
                <a:solidFill>
                  <a:schemeClr val="accent5">
                    <a:lumMod val="60000"/>
                    <a:lumOff val="40000"/>
                  </a:schemeClr>
                </a:solidFill>
              </a:rPr>
              <a:t>Диксит</a:t>
            </a:r>
            <a:r>
              <a:rPr lang="ru-RU" i="1" dirty="0" smtClean="0">
                <a:solidFill>
                  <a:schemeClr val="accent5">
                    <a:lumMod val="60000"/>
                    <a:lumOff val="40000"/>
                  </a:schemeClr>
                </a:solidFill>
              </a:rPr>
              <a:t> и Барри </a:t>
            </a:r>
            <a:r>
              <a:rPr lang="ru-RU" i="1" dirty="0" err="1" smtClean="0">
                <a:solidFill>
                  <a:schemeClr val="accent5">
                    <a:lumMod val="60000"/>
                    <a:lumOff val="40000"/>
                  </a:schemeClr>
                </a:solidFill>
              </a:rPr>
              <a:t>Нейлбаф</a:t>
            </a:r>
            <a:r>
              <a:rPr lang="ru-RU" i="1" dirty="0" smtClean="0">
                <a:solidFill>
                  <a:schemeClr val="accent5">
                    <a:lumMod val="60000"/>
                    <a:lumOff val="40000"/>
                  </a:schemeClr>
                </a:solidFill>
              </a:rPr>
              <a:t> </a:t>
            </a:r>
          </a:p>
          <a:p>
            <a:pPr algn="r"/>
            <a:r>
              <a:rPr lang="ru-RU" i="1" dirty="0" smtClean="0">
                <a:solidFill>
                  <a:schemeClr val="accent5">
                    <a:lumMod val="60000"/>
                    <a:lumOff val="40000"/>
                  </a:schemeClr>
                </a:solidFill>
              </a:rPr>
              <a:t>«Стратегическое мышление»</a:t>
            </a:r>
            <a:r>
              <a:rPr lang="ru-RU" dirty="0" smtClean="0">
                <a:solidFill>
                  <a:schemeClr val="accent5">
                    <a:lumMod val="60000"/>
                    <a:lumOff val="40000"/>
                  </a:schemeClr>
                </a:solidFill>
              </a:rPr>
              <a:t>  </a:t>
            </a:r>
            <a:r>
              <a:rPr lang="ru-RU" i="1" dirty="0" smtClean="0">
                <a:solidFill>
                  <a:schemeClr val="accent5">
                    <a:lumMod val="60000"/>
                    <a:lumOff val="40000"/>
                  </a:schemeClr>
                </a:solidFill>
              </a:rPr>
              <a:t>(1991)</a:t>
            </a:r>
            <a:endParaRPr lang="ru-RU" dirty="0">
              <a:solidFill>
                <a:schemeClr val="accent5">
                  <a:lumMod val="60000"/>
                  <a:lumOff val="40000"/>
                </a:schemeClr>
              </a:solidFill>
            </a:endParaRPr>
          </a:p>
        </p:txBody>
      </p:sp>
      <p:sp>
        <p:nvSpPr>
          <p:cNvPr id="6" name="Прямоугольник 5"/>
          <p:cNvSpPr/>
          <p:nvPr/>
        </p:nvSpPr>
        <p:spPr>
          <a:xfrm>
            <a:off x="395535" y="2708920"/>
            <a:ext cx="8535575" cy="2308324"/>
          </a:xfrm>
          <a:prstGeom prst="rect">
            <a:avLst/>
          </a:prstGeom>
        </p:spPr>
        <p:txBody>
          <a:bodyPr wrap="square">
            <a:spAutoFit/>
          </a:bodyPr>
          <a:lstStyle/>
          <a:p>
            <a:pPr algn="just">
              <a:buFont typeface="Wingdings" pitchFamily="2" charset="2"/>
              <a:buChar char="ü"/>
            </a:pPr>
            <a:r>
              <a:rPr lang="ru-RU" dirty="0" smtClean="0"/>
              <a:t>	</a:t>
            </a:r>
            <a:r>
              <a:rPr lang="ru-RU" sz="2400" dirty="0" smtClean="0"/>
              <a:t>В экономической действительности на каждом шагу встречаются ситуации, когда отдельные люди, фирмы или целые страны пытаются перехитрить друг друга в борьбе за первенство. Олигополии, которые мы анализировали в предыдущей главе, также подчас ввязываются в экономические войны. </a:t>
            </a:r>
            <a:endParaRPr lang="ru-RU" sz="2400" dirty="0"/>
          </a:p>
        </p:txBody>
      </p:sp>
      <p:pic>
        <p:nvPicPr>
          <p:cNvPr id="3" name="Рисунок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372200" y="4649447"/>
            <a:ext cx="2381250" cy="1685925"/>
          </a:xfrm>
          <a:prstGeom prst="rect">
            <a:avLst/>
          </a:prstGeom>
          <a:ln>
            <a:noFill/>
          </a:ln>
          <a:effectLst>
            <a:outerShdw blurRad="190500" algn="tl" rotWithShape="0">
              <a:srgbClr val="000000">
                <a:alpha val="70000"/>
              </a:srgbClr>
            </a:outerShdw>
          </a:effectLst>
        </p:spPr>
      </p:pic>
    </p:spTree>
  </p:cSld>
  <p:clrMapOvr>
    <a:masterClrMapping/>
  </p:clrMapOvr>
  <p:transition spd="slow">
    <p:wipe dir="d"/>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611560" y="1052736"/>
            <a:ext cx="7992888" cy="2462213"/>
          </a:xfrm>
          <a:prstGeom prst="rect">
            <a:avLst/>
          </a:prstGeom>
        </p:spPr>
        <p:txBody>
          <a:bodyPr wrap="square">
            <a:spAutoFit/>
          </a:bodyPr>
          <a:lstStyle/>
          <a:p>
            <a:pPr algn="just">
              <a:buFont typeface="Wingdings" pitchFamily="2" charset="2"/>
              <a:buChar char="ü"/>
            </a:pPr>
            <a:r>
              <a:rPr lang="ru-RU" sz="2200" dirty="0" smtClean="0"/>
              <a:t>	Еще </a:t>
            </a:r>
            <a:r>
              <a:rPr lang="ru-RU" sz="2200" dirty="0"/>
              <a:t>в прошлом веке «</a:t>
            </a:r>
            <a:r>
              <a:rPr lang="ru-RU" sz="2200" dirty="0" err="1"/>
              <a:t>Вандербилт</a:t>
            </a:r>
            <a:r>
              <a:rPr lang="ru-RU" sz="2200" dirty="0"/>
              <a:t>» и «Дрю» (</a:t>
            </a:r>
            <a:r>
              <a:rPr lang="ru-RU" sz="2200" dirty="0" err="1"/>
              <a:t>Drew</a:t>
            </a:r>
            <a:r>
              <a:rPr lang="ru-RU" sz="2200" dirty="0"/>
              <a:t>) то </a:t>
            </a:r>
            <a:r>
              <a:rPr lang="ru-RU" sz="2200" dirty="0" smtClean="0"/>
              <a:t>поднимали</a:t>
            </a:r>
            <a:r>
              <a:rPr lang="ru-RU" sz="2200" dirty="0"/>
              <a:t>, то опускали цены, когда их интересы сталкивались на параллельных ветках принадлежащих им железных дорог. В недавние годы «</a:t>
            </a:r>
            <a:r>
              <a:rPr lang="ru-RU" sz="2200" dirty="0" err="1"/>
              <a:t>Континентал</a:t>
            </a:r>
            <a:r>
              <a:rPr lang="ru-RU" sz="2200" dirty="0"/>
              <a:t> </a:t>
            </a:r>
            <a:r>
              <a:rPr lang="ru-RU" sz="2200" dirty="0" err="1"/>
              <a:t>Эйрлайнс</a:t>
            </a:r>
            <a:r>
              <a:rPr lang="ru-RU" sz="2200" dirty="0"/>
              <a:t>» (</a:t>
            </a:r>
            <a:r>
              <a:rPr lang="ru-RU" sz="2200" dirty="0" err="1"/>
              <a:t>Continental</a:t>
            </a:r>
            <a:r>
              <a:rPr lang="ru-RU" sz="2200" dirty="0"/>
              <a:t> </a:t>
            </a:r>
            <a:r>
              <a:rPr lang="ru-RU" sz="2200" dirty="0" err="1"/>
              <a:t>Airlines</a:t>
            </a:r>
            <a:r>
              <a:rPr lang="ru-RU" sz="2200" dirty="0"/>
              <a:t>) пыталась завлечь к себе часть клиентов своих более крупных соперников, устанавливая цены на уровне ниже среднего. </a:t>
            </a:r>
          </a:p>
        </p:txBody>
      </p:sp>
      <p:pic>
        <p:nvPicPr>
          <p:cNvPr id="3" name="Рисунок 2" descr="4135a0bf24f8ff512b972589408b1eff.gif"/>
          <p:cNvPicPr>
            <a:picLocks noChangeAspect="1"/>
          </p:cNvPicPr>
          <p:nvPr/>
        </p:nvPicPr>
        <p:blipFill>
          <a:blip r:embed="rId2" cstate="print"/>
          <a:stretch>
            <a:fillRect/>
          </a:stretch>
        </p:blipFill>
        <p:spPr>
          <a:xfrm>
            <a:off x="683569" y="3933056"/>
            <a:ext cx="7776864" cy="2038350"/>
          </a:xfrm>
          <a:prstGeom prst="rect">
            <a:avLst/>
          </a:prstGeom>
        </p:spPr>
      </p:pic>
    </p:spTree>
    <p:extLst>
      <p:ext uri="{BB962C8B-B14F-4D97-AF65-F5344CB8AC3E}">
        <p14:creationId xmlns="" xmlns:p14="http://schemas.microsoft.com/office/powerpoint/2010/main" val="2198353698"/>
      </p:ext>
    </p:extLst>
  </p:cSld>
  <p:clrMapOvr>
    <a:masterClrMapping/>
  </p:clrMapOvr>
  <p:transition>
    <p:wipe dir="d"/>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395536" y="548680"/>
            <a:ext cx="8424936" cy="2376264"/>
          </a:xfrm>
        </p:spPr>
        <p:txBody>
          <a:bodyPr>
            <a:noAutofit/>
          </a:bodyPr>
          <a:lstStyle/>
          <a:p>
            <a:pPr>
              <a:buFont typeface="Wingdings" pitchFamily="2" charset="2"/>
              <a:buChar char=""/>
            </a:pPr>
            <a:r>
              <a:rPr lang="ru-RU" sz="2200" dirty="0" smtClean="0"/>
              <a:t>Когда компании конкурирующей стороны, в лице таких гигантов, как «</a:t>
            </a:r>
            <a:r>
              <a:rPr lang="ru-RU" sz="2200" dirty="0" err="1" smtClean="0"/>
              <a:t>Американ</a:t>
            </a:r>
            <a:r>
              <a:rPr lang="ru-RU" sz="2200" dirty="0" smtClean="0"/>
              <a:t>» (</a:t>
            </a:r>
            <a:r>
              <a:rPr lang="ru-RU" sz="2200" dirty="0" err="1" smtClean="0"/>
              <a:t>American</a:t>
            </a:r>
            <a:r>
              <a:rPr lang="ru-RU" sz="2200" dirty="0" smtClean="0"/>
              <a:t>) и «</a:t>
            </a:r>
            <a:r>
              <a:rPr lang="ru-RU" sz="2200" dirty="0" err="1" smtClean="0"/>
              <a:t>Юнайтед</a:t>
            </a:r>
            <a:r>
              <a:rPr lang="ru-RU" sz="2200" dirty="0" smtClean="0"/>
              <a:t>» (</a:t>
            </a:r>
            <a:r>
              <a:rPr lang="ru-RU" sz="2200" dirty="0" err="1" smtClean="0"/>
              <a:t>United</a:t>
            </a:r>
            <a:r>
              <a:rPr lang="ru-RU" sz="2200" dirty="0" smtClean="0"/>
              <a:t>) обдумывали ответные меры, они должны были учитывать возможную реакцию «</a:t>
            </a:r>
            <a:r>
              <a:rPr lang="ru-RU" sz="2200" dirty="0" err="1" smtClean="0"/>
              <a:t>Континентал</a:t>
            </a:r>
            <a:r>
              <a:rPr lang="ru-RU" sz="2200" dirty="0" smtClean="0"/>
              <a:t>» на их шаги и т.д. Именно такими ситуациями и занимается ветвь экономического анализа, называемая «теория игр».</a:t>
            </a:r>
            <a:endParaRPr lang="ru-RU" sz="2200" dirty="0"/>
          </a:p>
        </p:txBody>
      </p:sp>
      <p:pic>
        <p:nvPicPr>
          <p:cNvPr id="5" name="Рисунок 4" descr="new-american-logo-1024x707.jpg"/>
          <p:cNvPicPr>
            <a:picLocks noChangeAspect="1"/>
          </p:cNvPicPr>
          <p:nvPr/>
        </p:nvPicPr>
        <p:blipFill>
          <a:blip r:embed="rId2" cstate="print"/>
          <a:stretch>
            <a:fillRect/>
          </a:stretch>
        </p:blipFill>
        <p:spPr>
          <a:xfrm>
            <a:off x="1331640" y="2852936"/>
            <a:ext cx="6264696" cy="1311310"/>
          </a:xfrm>
          <a:prstGeom prst="rect">
            <a:avLst/>
          </a:prstGeom>
        </p:spPr>
      </p:pic>
      <p:pic>
        <p:nvPicPr>
          <p:cNvPr id="8" name="Рисунок 7" descr="united-old.jpg"/>
          <p:cNvPicPr>
            <a:picLocks noChangeAspect="1"/>
          </p:cNvPicPr>
          <p:nvPr/>
        </p:nvPicPr>
        <p:blipFill>
          <a:blip r:embed="rId3" cstate="print"/>
          <a:stretch>
            <a:fillRect/>
          </a:stretch>
        </p:blipFill>
        <p:spPr>
          <a:xfrm>
            <a:off x="1979712" y="4293096"/>
            <a:ext cx="4800600" cy="2381250"/>
          </a:xfrm>
          <a:prstGeom prst="rect">
            <a:avLst/>
          </a:prstGeom>
        </p:spPr>
      </p:pic>
    </p:spTree>
  </p:cSld>
  <p:clrMapOvr>
    <a:masterClrMapping/>
  </p:clrMapOvr>
  <p:transition>
    <p:wipe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188640"/>
            <a:ext cx="8568952" cy="3816424"/>
          </a:xfrm>
        </p:spPr>
        <p:txBody>
          <a:bodyPr>
            <a:normAutofit/>
          </a:bodyPr>
          <a:lstStyle/>
          <a:p>
            <a:pPr algn="just">
              <a:buFont typeface="Wingdings" pitchFamily="2" charset="2"/>
              <a:buChar char="ü"/>
            </a:pPr>
            <a:r>
              <a:rPr lang="ru-RU" dirty="0" smtClean="0"/>
              <a:t>	Второе осложнение возникает в связи с тем, что экономическая деятельность включает в себя ведение переговоров, торги и поиски стратегии. На совершенно конкурентных рынках каждый участник принимает цены как данные. Ему не требуется учитывать возможные ответные действия своих конкурентов. Однако очень часто стратегическое планирование является обязательным. Наша нефтяная компания должна подумать о вероятности того, что русские просто экспроприируют месторождение. </a:t>
            </a:r>
            <a:r>
              <a:rPr lang="ru-RU" dirty="0"/>
              <a:t>В олигополизированной отрасли фирмы также должны беспокоиться о том, как отреагируют их конкуренты на любое решение по поводу цен и объемов производства. </a:t>
            </a:r>
            <a:endParaRPr lang="ru-RU" i="1" dirty="0"/>
          </a:p>
        </p:txBody>
      </p:sp>
      <p:sp>
        <p:nvSpPr>
          <p:cNvPr id="2" name="Прямоугольник 1"/>
          <p:cNvSpPr/>
          <p:nvPr/>
        </p:nvSpPr>
        <p:spPr>
          <a:xfrm>
            <a:off x="3054975" y="3942063"/>
            <a:ext cx="5757936" cy="2677656"/>
          </a:xfrm>
          <a:prstGeom prst="rect">
            <a:avLst/>
          </a:prstGeom>
        </p:spPr>
        <p:txBody>
          <a:bodyPr wrap="square">
            <a:spAutoFit/>
          </a:bodyPr>
          <a:lstStyle/>
          <a:p>
            <a:pPr algn="just">
              <a:buFont typeface="Wingdings" pitchFamily="2" charset="2"/>
              <a:buChar char="ü"/>
            </a:pPr>
            <a:r>
              <a:rPr lang="ru-RU" sz="2100" dirty="0" smtClean="0"/>
              <a:t>	Они </a:t>
            </a:r>
            <a:r>
              <a:rPr lang="ru-RU" sz="2100" dirty="0"/>
              <a:t>должны задаваться вопросом, не приведет ли снижение цен к ценовой войне. Большинство фирм ведут переговоры с профсоюзами об условиях работы и заработной плате и их должно интересовать: не вызовет ли слишком жесткая позиция парализующую забастовку?</a:t>
            </a:r>
            <a:endParaRPr lang="ru-RU" sz="2100" i="1" dirty="0"/>
          </a:p>
        </p:txBody>
      </p:sp>
      <p:pic>
        <p:nvPicPr>
          <p:cNvPr id="4" name="Рисунок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387975" y="4149080"/>
            <a:ext cx="2667000" cy="2143125"/>
          </a:xfrm>
          <a:prstGeom prst="rect">
            <a:avLst/>
          </a:prstGeom>
          <a:ln>
            <a:noFill/>
          </a:ln>
          <a:effectLst>
            <a:outerShdw blurRad="190500" algn="tl" rotWithShape="0">
              <a:srgbClr val="000000">
                <a:alpha val="70000"/>
              </a:srgbClr>
            </a:outerShdw>
          </a:effectLst>
        </p:spPr>
      </p:pic>
    </p:spTree>
  </p:cSld>
  <p:clrMapOvr>
    <a:masterClrMapping/>
  </p:clrMapOvr>
  <p:transition spd="slow">
    <p:wipe dir="d"/>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332656"/>
            <a:ext cx="8604448" cy="2308324"/>
          </a:xfrm>
          <a:prstGeom prst="rect">
            <a:avLst/>
          </a:prstGeom>
        </p:spPr>
        <p:txBody>
          <a:bodyPr wrap="square">
            <a:spAutoFit/>
          </a:bodyPr>
          <a:lstStyle/>
          <a:p>
            <a:pPr algn="just">
              <a:buFont typeface="Wingdings" pitchFamily="2" charset="2"/>
              <a:buChar char="ü"/>
            </a:pPr>
            <a:r>
              <a:rPr lang="ru-RU" sz="2400" dirty="0" smtClean="0"/>
              <a:t>	</a:t>
            </a:r>
            <a:r>
              <a:rPr lang="ru-RU" sz="2400" b="1" dirty="0" smtClean="0"/>
              <a:t>Теория игр</a:t>
            </a:r>
            <a:r>
              <a:rPr lang="ru-RU" sz="2400" dirty="0" smtClean="0"/>
              <a:t> изучает то, каким образом двое или более игроков выбирают отдельные действия или целые стратегии. Название этой теории настраивает на несколько отвлеченный лад, поскольку оно ассоциируется с игрой в шахматы и бридж или с ведением войн. На самом деле, выводы этой дисциплины весьма глубоки. </a:t>
            </a:r>
            <a:endParaRPr lang="ru-RU" sz="2400" dirty="0"/>
          </a:p>
        </p:txBody>
      </p:sp>
      <p:pic>
        <p:nvPicPr>
          <p:cNvPr id="1026"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755576" y="2735640"/>
            <a:ext cx="2242274" cy="2952328"/>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 xmlns:a14="http://schemas.microsoft.com/office/drawing/2010/main">
                <a:solidFill>
                  <a:schemeClr val="accent1"/>
                </a:solidFill>
              </a14:hiddenFill>
            </a:ext>
          </a:extLst>
        </p:spPr>
      </p:pic>
      <p:sp>
        <p:nvSpPr>
          <p:cNvPr id="5" name="Прямоугольник 4"/>
          <p:cNvSpPr/>
          <p:nvPr/>
        </p:nvSpPr>
        <p:spPr>
          <a:xfrm>
            <a:off x="3419872" y="2640980"/>
            <a:ext cx="5436096" cy="3046988"/>
          </a:xfrm>
          <a:prstGeom prst="rect">
            <a:avLst/>
          </a:prstGeom>
        </p:spPr>
        <p:txBody>
          <a:bodyPr wrap="square">
            <a:spAutoFit/>
          </a:bodyPr>
          <a:lstStyle/>
          <a:p>
            <a:pPr algn="just">
              <a:buFont typeface="Wingdings" pitchFamily="2" charset="2"/>
              <a:buChar char="ü"/>
            </a:pPr>
            <a:r>
              <a:rPr lang="ru-RU" sz="2400" dirty="0" smtClean="0"/>
              <a:t>	Теория </a:t>
            </a:r>
            <a:r>
              <a:rPr lang="ru-RU" sz="2400" dirty="0"/>
              <a:t>игр была разработана выходцем из Венгрии, гениальным математиком Джоном фон </a:t>
            </a:r>
            <a:r>
              <a:rPr lang="ru-RU" sz="2400" dirty="0" smtClean="0"/>
              <a:t>Нейманом. </a:t>
            </a:r>
            <a:r>
              <a:rPr lang="ru-RU" sz="2400" dirty="0"/>
              <a:t>Мы дадим беглую характеристику основных понятий этой теории и обсудим некоторые ее важные приложения к экономике.</a:t>
            </a:r>
          </a:p>
        </p:txBody>
      </p:sp>
      <p:sp>
        <p:nvSpPr>
          <p:cNvPr id="6" name="Прямоугольник 5"/>
          <p:cNvSpPr/>
          <p:nvPr/>
        </p:nvSpPr>
        <p:spPr>
          <a:xfrm>
            <a:off x="740233" y="5949280"/>
            <a:ext cx="2236510" cy="646331"/>
          </a:xfrm>
          <a:prstGeom prst="rect">
            <a:avLst/>
          </a:prstGeom>
        </p:spPr>
        <p:txBody>
          <a:bodyPr wrap="none">
            <a:spAutoFit/>
          </a:bodyPr>
          <a:lstStyle/>
          <a:p>
            <a:pPr algn="ctr"/>
            <a:r>
              <a:rPr lang="ru-RU" dirty="0" smtClean="0"/>
              <a:t>Джон </a:t>
            </a:r>
            <a:r>
              <a:rPr lang="ru-RU" dirty="0"/>
              <a:t>фон </a:t>
            </a:r>
            <a:r>
              <a:rPr lang="ru-RU" dirty="0" smtClean="0"/>
              <a:t>Нейман</a:t>
            </a:r>
          </a:p>
          <a:p>
            <a:pPr algn="ctr"/>
            <a:r>
              <a:rPr lang="ru-RU" dirty="0" smtClean="0"/>
              <a:t>1903 – 1957</a:t>
            </a:r>
            <a:endParaRPr lang="ru-RU" dirty="0"/>
          </a:p>
        </p:txBody>
      </p:sp>
    </p:spTree>
  </p:cSld>
  <p:clrMapOvr>
    <a:masterClrMapping/>
  </p:clrMapOvr>
  <p:transition spd="slow">
    <p:wipe dir="d"/>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323528" y="260649"/>
            <a:ext cx="8568952" cy="4524315"/>
          </a:xfrm>
          <a:prstGeom prst="rect">
            <a:avLst/>
          </a:prstGeom>
        </p:spPr>
        <p:txBody>
          <a:bodyPr wrap="square">
            <a:spAutoFit/>
          </a:bodyPr>
          <a:lstStyle/>
          <a:p>
            <a:pPr algn="just">
              <a:buFont typeface="Wingdings" pitchFamily="2" charset="2"/>
              <a:buChar char="ü"/>
            </a:pPr>
            <a:r>
              <a:rPr lang="ru-RU" sz="2400" dirty="0" smtClean="0"/>
              <a:t>	Начнем с рассмотрения процесса взаимного сбивания цены. Допустим, вы — глава одного из универмагов «</a:t>
            </a:r>
            <a:r>
              <a:rPr lang="ru-RU" sz="2400" dirty="0" err="1" smtClean="0"/>
              <a:t>Берни</a:t>
            </a:r>
            <a:r>
              <a:rPr lang="ru-RU" sz="2400" dirty="0" smtClean="0"/>
              <a:t>» (</a:t>
            </a:r>
            <a:r>
              <a:rPr lang="en-US" sz="2400" dirty="0" err="1" smtClean="0"/>
              <a:t>Berney</a:t>
            </a:r>
            <a:r>
              <a:rPr lang="ru-RU" sz="2400" dirty="0" smtClean="0"/>
              <a:t>), расположенного в Нью-Йорке. Ваш лозунг—«Дешевле не бывает». Ваш коварный соперник, «Сакс на пятой авеню» (</a:t>
            </a:r>
            <a:r>
              <a:rPr lang="en-US" sz="2400" dirty="0" smtClean="0"/>
              <a:t>S</a:t>
            </a:r>
            <a:r>
              <a:rPr lang="ru-RU" sz="2400" dirty="0" err="1" smtClean="0"/>
              <a:t>ax</a:t>
            </a:r>
            <a:r>
              <a:rPr lang="ru-RU" sz="2400" dirty="0" smtClean="0"/>
              <a:t> </a:t>
            </a:r>
            <a:r>
              <a:rPr lang="ru-RU" sz="2400" dirty="0" err="1" smtClean="0"/>
              <a:t>Fifth</a:t>
            </a:r>
            <a:r>
              <a:rPr lang="ru-RU" sz="2400" dirty="0" smtClean="0"/>
              <a:t> </a:t>
            </a:r>
            <a:r>
              <a:rPr lang="ru-RU" sz="2400" dirty="0" err="1" smtClean="0"/>
              <a:t>Avenue</a:t>
            </a:r>
            <a:r>
              <a:rPr lang="ru-RU" sz="2400" dirty="0" smtClean="0"/>
              <a:t>), ведет рекламную компанию под девизом «Наши цены на 10% ниже». Рис. 3 иллюстрирует, как будут развиваться события. Вертикальные стрелки изображают динамику цен «Сакса». Горизонтальные—ваши ответные действия на каждое понижение.</a:t>
            </a:r>
          </a:p>
          <a:p>
            <a:pPr algn="just">
              <a:buFont typeface="Wingdings" pitchFamily="2" charset="2"/>
              <a:buChar char="ü"/>
            </a:pPr>
            <a:endParaRPr lang="ru-RU" sz="2400" dirty="0" smtClean="0"/>
          </a:p>
          <a:p>
            <a:pPr algn="just"/>
            <a:endParaRPr lang="ru-RU" sz="2400" dirty="0"/>
          </a:p>
        </p:txBody>
      </p:sp>
      <p:sp>
        <p:nvSpPr>
          <p:cNvPr id="3" name="Прямоугольник 2"/>
          <p:cNvSpPr/>
          <p:nvPr/>
        </p:nvSpPr>
        <p:spPr>
          <a:xfrm>
            <a:off x="395536" y="4005064"/>
            <a:ext cx="4896544" cy="2862322"/>
          </a:xfrm>
          <a:prstGeom prst="rect">
            <a:avLst/>
          </a:prstGeom>
        </p:spPr>
        <p:txBody>
          <a:bodyPr wrap="square">
            <a:spAutoFit/>
          </a:bodyPr>
          <a:lstStyle/>
          <a:p>
            <a:pPr algn="just">
              <a:buFont typeface="Wingdings" pitchFamily="2" charset="2"/>
              <a:buChar char="ü"/>
            </a:pPr>
            <a:r>
              <a:rPr lang="ru-RU" sz="2000" dirty="0" smtClean="0"/>
              <a:t>	Проследив за всеми действиями и контрдействиями, вы увидите, что данный вид соперничества приведет к взаимному уничтожению при нулевой цене. Почему? Потому, что только такая цена совместима с обеими стратегиями: 90% от ноля все тот же ноль.</a:t>
            </a:r>
          </a:p>
        </p:txBody>
      </p:sp>
      <p:pic>
        <p:nvPicPr>
          <p:cNvPr id="5" name="Рисунок 4" descr="iphone360_303.jpg"/>
          <p:cNvPicPr>
            <a:picLocks noChangeAspect="1"/>
          </p:cNvPicPr>
          <p:nvPr/>
        </p:nvPicPr>
        <p:blipFill>
          <a:blip r:embed="rId2" cstate="print"/>
          <a:stretch>
            <a:fillRect/>
          </a:stretch>
        </p:blipFill>
        <p:spPr>
          <a:xfrm>
            <a:off x="5580112" y="3717032"/>
            <a:ext cx="3240360" cy="2889321"/>
          </a:xfrm>
          <a:prstGeom prst="rect">
            <a:avLst/>
          </a:prstGeom>
        </p:spPr>
      </p:pic>
    </p:spTree>
  </p:cSld>
  <p:clrMapOvr>
    <a:masterClrMapping/>
  </p:clrMapOvr>
  <p:transition spd="slow">
    <p:wipe dir="d"/>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155006" y="5157192"/>
            <a:ext cx="8604448" cy="1077218"/>
          </a:xfrm>
          <a:prstGeom prst="rect">
            <a:avLst/>
          </a:prstGeom>
        </p:spPr>
        <p:txBody>
          <a:bodyPr wrap="square">
            <a:spAutoFit/>
          </a:bodyPr>
          <a:lstStyle/>
          <a:p>
            <a:pPr algn="just">
              <a:buFont typeface="Wingdings" pitchFamily="2" charset="2"/>
              <a:buChar char="ü"/>
            </a:pPr>
            <a:r>
              <a:rPr lang="ru-RU" sz="2400" dirty="0" smtClean="0"/>
              <a:t>	</a:t>
            </a:r>
            <a:r>
              <a:rPr lang="ru-RU" sz="2000" dirty="0" smtClean="0"/>
              <a:t>Поэтому вы начнете задумываться, как отреагирует «Сакс», если вы назначите цену А, цену В, и т.д. Приступив к размышлениям на эту тему, вы сделаете первый шаг в теории игр.</a:t>
            </a:r>
            <a:endParaRPr lang="ru-RU" sz="2000" dirty="0"/>
          </a:p>
        </p:txBody>
      </p:sp>
      <p:sp>
        <p:nvSpPr>
          <p:cNvPr id="5" name="Прямоугольник 4"/>
          <p:cNvSpPr/>
          <p:nvPr/>
        </p:nvSpPr>
        <p:spPr>
          <a:xfrm>
            <a:off x="323528" y="3726824"/>
            <a:ext cx="5162550" cy="923330"/>
          </a:xfrm>
          <a:prstGeom prst="rect">
            <a:avLst/>
          </a:prstGeom>
        </p:spPr>
        <p:txBody>
          <a:bodyPr wrap="square">
            <a:spAutoFit/>
          </a:bodyPr>
          <a:lstStyle/>
          <a:p>
            <a:pPr algn="ctr"/>
            <a:r>
              <a:rPr lang="ru-RU" b="1" dirty="0" smtClean="0"/>
              <a:t>Рис. 3.</a:t>
            </a:r>
            <a:r>
              <a:rPr lang="ru-RU" dirty="0" smtClean="0"/>
              <a:t> Что происходит, когда две фирмы конкурируют друг с другом посредством снижения цен</a:t>
            </a:r>
            <a:endParaRPr lang="ru-RU" dirty="0"/>
          </a:p>
        </p:txBody>
      </p:sp>
      <p:sp>
        <p:nvSpPr>
          <p:cNvPr id="6" name="Подзаголовок 4"/>
          <p:cNvSpPr txBox="1">
            <a:spLocks/>
          </p:cNvSpPr>
          <p:nvPr/>
        </p:nvSpPr>
        <p:spPr>
          <a:xfrm>
            <a:off x="5645446" y="476672"/>
            <a:ext cx="3066506" cy="4680520"/>
          </a:xfrm>
          <a:prstGeom prst="rect">
            <a:avLst/>
          </a:prstGeom>
        </p:spPr>
        <p:txBody>
          <a:bodyPr vert="horz" lIns="0" rIns="18288">
            <a:noAutofit/>
          </a:bodyPr>
          <a:lstStyle/>
          <a:p>
            <a:pPr marR="45720" lvl="0" algn="just" defTabSz="914400" rtl="0" eaLnBrk="1" fontAlgn="auto" latinLnBrk="0" hangingPunct="1">
              <a:lnSpc>
                <a:spcPct val="100000"/>
              </a:lnSpc>
              <a:spcBef>
                <a:spcPct val="20000"/>
              </a:spcBef>
              <a:spcAft>
                <a:spcPts val="0"/>
              </a:spcAft>
              <a:buClr>
                <a:schemeClr val="accent3"/>
              </a:buClr>
              <a:buSzPct val="95000"/>
              <a:buFont typeface="Wingdings" pitchFamily="2" charset="2"/>
              <a:buChar char="ü"/>
              <a:tabLst/>
              <a:defRPr/>
            </a:pPr>
            <a:r>
              <a:rPr kumimoji="0" lang="ru-RU" sz="2000" b="0" i="0" u="none" strike="noStrike" kern="1200" cap="none" spc="0" normalizeH="0" baseline="0" noProof="0" dirty="0" smtClean="0">
                <a:ln>
                  <a:noFill/>
                </a:ln>
                <a:solidFill>
                  <a:schemeClr val="tx1"/>
                </a:solidFill>
                <a:effectLst/>
                <a:uLnTx/>
                <a:uFillTx/>
              </a:rPr>
              <a:t>	Проследите стадии, через которые проходит динами-</a:t>
            </a:r>
            <a:r>
              <a:rPr kumimoji="0" lang="ru-RU" sz="2000" b="0" i="0" u="none" strike="noStrike" kern="1200" cap="none" spc="0" normalizeH="0" baseline="0" noProof="0" dirty="0" err="1" smtClean="0">
                <a:ln>
                  <a:noFill/>
                </a:ln>
                <a:solidFill>
                  <a:schemeClr val="tx1"/>
                </a:solidFill>
                <a:effectLst/>
                <a:uLnTx/>
                <a:uFillTx/>
              </a:rPr>
              <a:t>ческий</a:t>
            </a:r>
            <a:r>
              <a:rPr kumimoji="0" lang="ru-RU" sz="2000" b="0" i="0" u="none" strike="noStrike" kern="1200" cap="none" spc="0" normalizeH="0" baseline="0" noProof="0" dirty="0" smtClean="0">
                <a:ln>
                  <a:noFill/>
                </a:ln>
                <a:solidFill>
                  <a:schemeClr val="tx1"/>
                </a:solidFill>
                <a:effectLst/>
                <a:uLnTx/>
                <a:uFillTx/>
              </a:rPr>
              <a:t> процесс снижения цен двух соперничающих между собой фирм.</a:t>
            </a:r>
          </a:p>
          <a:p>
            <a:pPr marR="45720" lvl="0" algn="just">
              <a:spcBef>
                <a:spcPct val="20000"/>
              </a:spcBef>
              <a:buClr>
                <a:schemeClr val="accent3"/>
              </a:buClr>
              <a:buSzPct val="95000"/>
              <a:buFont typeface="Wingdings" pitchFamily="2" charset="2"/>
              <a:buChar char="ü"/>
              <a:defRPr/>
            </a:pPr>
            <a:r>
              <a:rPr lang="ru-RU" sz="2000" dirty="0" smtClean="0"/>
              <a:t>	Наконец</a:t>
            </a:r>
            <a:r>
              <a:rPr lang="ru-RU" sz="2000" dirty="0"/>
              <a:t>, вы осознаете, что, когда вы понижаете цены, «Сакс» отвечает тем же. Нужно быть совершенно близоруким, чтобы не понимать, чем окончатся ваши игры.</a:t>
            </a:r>
            <a:endParaRPr kumimoji="0" lang="ru-RU" sz="2000" b="0" i="0" u="none" strike="noStrike" kern="1200" cap="none" spc="0" normalizeH="0" baseline="0" noProof="0" dirty="0">
              <a:ln>
                <a:noFill/>
              </a:ln>
              <a:solidFill>
                <a:schemeClr val="tx1"/>
              </a:solidFill>
              <a:effectLst/>
              <a:uLnTx/>
              <a:uFillTx/>
            </a:endParaRPr>
          </a:p>
        </p:txBody>
      </p:sp>
      <p:pic>
        <p:nvPicPr>
          <p:cNvPr id="2050"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23528" y="476672"/>
            <a:ext cx="5162550" cy="321945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cSld>
  <p:clrMapOvr>
    <a:masterClrMapping/>
  </p:clrMapOvr>
  <p:transition spd="slow">
    <p:wipe dir="d"/>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260648"/>
            <a:ext cx="8640960" cy="648072"/>
          </a:xfrm>
        </p:spPr>
        <p:txBody>
          <a:bodyPr>
            <a:noAutofit/>
          </a:bodyPr>
          <a:lstStyle/>
          <a:p>
            <a:pPr algn="l"/>
            <a:r>
              <a:rPr lang="ru-RU" sz="3400" dirty="0" smtClean="0"/>
              <a:t>Основные концепции</a:t>
            </a:r>
            <a:endParaRPr lang="ru-RU" sz="3400" dirty="0"/>
          </a:p>
        </p:txBody>
      </p:sp>
      <p:sp>
        <p:nvSpPr>
          <p:cNvPr id="5" name="Подзаголовок 4"/>
          <p:cNvSpPr>
            <a:spLocks noGrp="1"/>
          </p:cNvSpPr>
          <p:nvPr>
            <p:ph type="subTitle" idx="1"/>
          </p:nvPr>
        </p:nvSpPr>
        <p:spPr>
          <a:xfrm>
            <a:off x="251520" y="1124744"/>
            <a:ext cx="5544616" cy="3096344"/>
          </a:xfrm>
        </p:spPr>
        <p:txBody>
          <a:bodyPr>
            <a:noAutofit/>
          </a:bodyPr>
          <a:lstStyle/>
          <a:p>
            <a:pPr algn="just">
              <a:buFont typeface="Wingdings" pitchFamily="2" charset="2"/>
              <a:buChar char="ü"/>
            </a:pPr>
            <a:r>
              <a:rPr lang="ru-RU" sz="2200" dirty="0" smtClean="0"/>
              <a:t>	 Мы начнем с того, что продемонстрируем главные положения теории игр, рассмотрев</a:t>
            </a:r>
            <a:r>
              <a:rPr lang="ru-RU" sz="2200" b="1" dirty="0" smtClean="0"/>
              <a:t> ценовую войну при дуополии.</a:t>
            </a:r>
            <a:r>
              <a:rPr lang="ru-RU" sz="2200" dirty="0" smtClean="0"/>
              <a:t> Итак, пусть две фирмы должны решить, вступить ли им в ценовую войну. Простоты ради, мы предположим, что обе фирмы имеют одинаковые издержки и структуру спроса. </a:t>
            </a:r>
            <a:endParaRPr lang="ru-RU" sz="2200" dirty="0"/>
          </a:p>
        </p:txBody>
      </p:sp>
      <p:sp>
        <p:nvSpPr>
          <p:cNvPr id="6" name="Прямоугольник 5"/>
          <p:cNvSpPr/>
          <p:nvPr/>
        </p:nvSpPr>
        <p:spPr>
          <a:xfrm>
            <a:off x="251520" y="4365104"/>
            <a:ext cx="8424936" cy="2123658"/>
          </a:xfrm>
          <a:prstGeom prst="rect">
            <a:avLst/>
          </a:prstGeom>
        </p:spPr>
        <p:txBody>
          <a:bodyPr wrap="square">
            <a:spAutoFit/>
          </a:bodyPr>
          <a:lstStyle/>
          <a:p>
            <a:pPr algn="just">
              <a:buFont typeface="Wingdings" pitchFamily="2" charset="2"/>
              <a:buChar char="ü"/>
            </a:pPr>
            <a:r>
              <a:rPr lang="ru-RU" sz="2200" dirty="0" smtClean="0"/>
              <a:t> 	Пусть также каждая фирма стоит перед выбором, установить ли нормальную цену или понизить ее ниже уровня предполагаемых издержек и таким образом привести к банкротству своего соперника. Характерная черта этой ситуации состоит в том, что прибыль каждой фирмы зависит от стратегии.</a:t>
            </a:r>
            <a:endParaRPr lang="ru-RU" sz="2200" dirty="0"/>
          </a:p>
        </p:txBody>
      </p:sp>
      <p:pic>
        <p:nvPicPr>
          <p:cNvPr id="9" name="Рисунок 8" descr="nvidia_vs_ati.jpg"/>
          <p:cNvPicPr>
            <a:picLocks noChangeAspect="1"/>
          </p:cNvPicPr>
          <p:nvPr/>
        </p:nvPicPr>
        <p:blipFill>
          <a:blip r:embed="rId2" cstate="print"/>
          <a:stretch>
            <a:fillRect/>
          </a:stretch>
        </p:blipFill>
        <p:spPr>
          <a:xfrm>
            <a:off x="5796136" y="1016344"/>
            <a:ext cx="2900894" cy="3169127"/>
          </a:xfrm>
          <a:prstGeom prst="rect">
            <a:avLst/>
          </a:prstGeom>
        </p:spPr>
      </p:pic>
    </p:spTree>
  </p:cSld>
  <p:clrMapOvr>
    <a:masterClrMapping/>
  </p:clrMapOvr>
  <p:transition spd="slow">
    <p:wipe dir="d"/>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Подзаголовок 4"/>
          <p:cNvSpPr>
            <a:spLocks noGrp="1"/>
          </p:cNvSpPr>
          <p:nvPr>
            <p:ph type="body" idx="1"/>
          </p:nvPr>
        </p:nvSpPr>
        <p:spPr>
          <a:xfrm>
            <a:off x="395536" y="404664"/>
            <a:ext cx="7772400" cy="1509712"/>
          </a:xfrm>
        </p:spPr>
        <p:txBody>
          <a:bodyPr>
            <a:noAutofit/>
          </a:bodyPr>
          <a:lstStyle/>
          <a:p>
            <a:pPr algn="just"/>
            <a:r>
              <a:rPr lang="ru-RU" sz="2200" dirty="0" smtClean="0"/>
              <a:t>	</a:t>
            </a:r>
            <a:endParaRPr lang="ru-RU" sz="2200" dirty="0"/>
          </a:p>
        </p:txBody>
      </p:sp>
      <p:sp>
        <p:nvSpPr>
          <p:cNvPr id="7" name="Прямоугольник 6"/>
          <p:cNvSpPr/>
          <p:nvPr/>
        </p:nvSpPr>
        <p:spPr>
          <a:xfrm>
            <a:off x="2591780" y="5937147"/>
            <a:ext cx="3960440" cy="646331"/>
          </a:xfrm>
          <a:prstGeom prst="rect">
            <a:avLst/>
          </a:prstGeom>
        </p:spPr>
        <p:txBody>
          <a:bodyPr wrap="square">
            <a:spAutoFit/>
          </a:bodyPr>
          <a:lstStyle/>
          <a:p>
            <a:pPr algn="ctr"/>
            <a:r>
              <a:rPr lang="ru-RU" b="1" dirty="0" smtClean="0"/>
              <a:t>Рис. 4.</a:t>
            </a:r>
            <a:r>
              <a:rPr lang="ru-RU" dirty="0" smtClean="0"/>
              <a:t> Таблица выигрышей при ценовой войне</a:t>
            </a:r>
            <a:endParaRPr lang="ru-RU" dirty="0"/>
          </a:p>
        </p:txBody>
      </p:sp>
      <p:sp>
        <p:nvSpPr>
          <p:cNvPr id="12" name="Прямоугольник 11"/>
          <p:cNvSpPr/>
          <p:nvPr/>
        </p:nvSpPr>
        <p:spPr>
          <a:xfrm>
            <a:off x="395536" y="188640"/>
            <a:ext cx="8352928" cy="2308324"/>
          </a:xfrm>
          <a:prstGeom prst="rect">
            <a:avLst/>
          </a:prstGeom>
        </p:spPr>
        <p:txBody>
          <a:bodyPr wrap="square">
            <a:spAutoFit/>
          </a:bodyPr>
          <a:lstStyle/>
          <a:p>
            <a:pPr algn="just">
              <a:buFont typeface="Wingdings" pitchFamily="2" charset="2"/>
              <a:buChar char="ü"/>
            </a:pPr>
            <a:r>
              <a:rPr lang="ru-RU" sz="2400" dirty="0" smtClean="0"/>
              <a:t>	Удобно представить взаимодействие между двумя фирмами или индивидами с помощью</a:t>
            </a:r>
            <a:r>
              <a:rPr lang="ru-RU" sz="2400" b="1" dirty="0" smtClean="0"/>
              <a:t> таблицы (матрицы) выигрышей</a:t>
            </a:r>
            <a:r>
              <a:rPr lang="ru-RU" sz="2400" dirty="0" smtClean="0"/>
              <a:t> для двух игроков. В такой таблице перечислены стратегии двух игроков и соответствующие выигрыши. Рис.4 иллюстрирует ценовую войну между двумя универмагами. </a:t>
            </a:r>
            <a:endParaRPr lang="ru-RU" sz="2400" dirty="0"/>
          </a:p>
        </p:txBody>
      </p:sp>
      <p:pic>
        <p:nvPicPr>
          <p:cNvPr id="3074" name="Picture 2"/>
          <p:cNvPicPr>
            <a:picLocks noChangeAspect="1" noChangeArrowheads="1"/>
          </p:cNvPicPr>
          <p:nvPr/>
        </p:nvPicPr>
        <p:blipFill>
          <a:blip r:embed="rId2" cstate="print"/>
          <a:srcRect/>
          <a:stretch>
            <a:fillRect/>
          </a:stretch>
        </p:blipFill>
        <p:spPr bwMode="auto">
          <a:xfrm>
            <a:off x="1517943" y="2496964"/>
            <a:ext cx="6108113" cy="3440183"/>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395536" y="332657"/>
            <a:ext cx="8352928" cy="2246769"/>
          </a:xfrm>
          <a:prstGeom prst="rect">
            <a:avLst/>
          </a:prstGeom>
        </p:spPr>
        <p:txBody>
          <a:bodyPr wrap="square">
            <a:spAutoFit/>
          </a:bodyPr>
          <a:lstStyle/>
          <a:p>
            <a:pPr algn="just">
              <a:buFont typeface="Wingdings" pitchFamily="2" charset="2"/>
              <a:buChar char="ü"/>
            </a:pPr>
            <a:r>
              <a:rPr lang="ru-RU" sz="2000" dirty="0" smtClean="0"/>
              <a:t>	Таблица </a:t>
            </a:r>
            <a:r>
              <a:rPr lang="ru-RU" sz="2000" dirty="0"/>
              <a:t>выигрышей показывает прибыль универмагов при различных стратегиях. "</a:t>
            </a:r>
            <a:r>
              <a:rPr lang="ru-RU" sz="2000" dirty="0" err="1"/>
              <a:t>Берниз</a:t>
            </a:r>
            <a:r>
              <a:rPr lang="ru-RU" sz="2000" dirty="0"/>
              <a:t>" стоит перед выбором между двумя стратегиями, представленными в двух строках таблицы. Двум стратегиям    "Сакс" соответствуют два столбца. Цифры в ячейках означают прибыли игроков. К примеру, "</a:t>
            </a:r>
            <a:r>
              <a:rPr lang="ru-RU" sz="2000" dirty="0" err="1"/>
              <a:t>Берниз</a:t>
            </a:r>
            <a:r>
              <a:rPr lang="ru-RU" sz="2000" dirty="0"/>
              <a:t>" выбирает стратегию «ценовая война», а «Сакс" —стратегию «нормальная цена». </a:t>
            </a:r>
          </a:p>
        </p:txBody>
      </p:sp>
      <p:pic>
        <p:nvPicPr>
          <p:cNvPr id="3074"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893198" y="2527422"/>
            <a:ext cx="4842322" cy="381320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395536" y="2579426"/>
            <a:ext cx="3387935" cy="3785652"/>
          </a:xfrm>
          <a:prstGeom prst="rect">
            <a:avLst/>
          </a:prstGeom>
        </p:spPr>
        <p:txBody>
          <a:bodyPr wrap="square">
            <a:spAutoFit/>
          </a:bodyPr>
          <a:lstStyle/>
          <a:p>
            <a:pPr algn="just">
              <a:buFont typeface="Wingdings" pitchFamily="2" charset="2"/>
              <a:buChar char="ü"/>
            </a:pPr>
            <a:r>
              <a:rPr lang="ru-RU" sz="2000" dirty="0" smtClean="0"/>
              <a:t>	Результат </a:t>
            </a:r>
            <a:r>
              <a:rPr lang="ru-RU" sz="2000" dirty="0"/>
              <a:t>отображен в ячейке С. «Выигрыш» "</a:t>
            </a:r>
            <a:r>
              <a:rPr lang="ru-RU" sz="2000" dirty="0" err="1"/>
              <a:t>Берниз</a:t>
            </a:r>
            <a:r>
              <a:rPr lang="ru-RU" sz="2000" dirty="0"/>
              <a:t>" равен — 100 долл., «выигрыш» " Сакс" равен — 10 долл. Обсудив все варианты, можно прийти к выводу, что равновесие установится в ячейке  А соперника в той же степени, что и от своего собственного поведения.</a:t>
            </a:r>
          </a:p>
        </p:txBody>
      </p:sp>
    </p:spTree>
    <p:extLst>
      <p:ext uri="{BB962C8B-B14F-4D97-AF65-F5344CB8AC3E}">
        <p14:creationId xmlns="" xmlns:p14="http://schemas.microsoft.com/office/powerpoint/2010/main" val="3858589485"/>
      </p:ext>
    </p:extLst>
  </p:cSld>
  <p:clrMapOvr>
    <a:masterClrMapping/>
  </p:clrMapOvr>
  <p:transition>
    <p:wipe dir="d"/>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Подзаголовок 4"/>
          <p:cNvSpPr>
            <a:spLocks noGrp="1"/>
          </p:cNvSpPr>
          <p:nvPr>
            <p:ph type="body" idx="1"/>
          </p:nvPr>
        </p:nvSpPr>
        <p:spPr>
          <a:xfrm>
            <a:off x="395536" y="404664"/>
            <a:ext cx="7772400" cy="1509712"/>
          </a:xfrm>
        </p:spPr>
        <p:txBody>
          <a:bodyPr>
            <a:noAutofit/>
          </a:bodyPr>
          <a:lstStyle/>
          <a:p>
            <a:pPr algn="just"/>
            <a:r>
              <a:rPr lang="ru-RU" sz="2200" dirty="0" smtClean="0"/>
              <a:t>	</a:t>
            </a:r>
            <a:endParaRPr lang="ru-RU" sz="2200" dirty="0"/>
          </a:p>
        </p:txBody>
      </p:sp>
      <p:sp>
        <p:nvSpPr>
          <p:cNvPr id="7" name="Прямоугольник 6"/>
          <p:cNvSpPr/>
          <p:nvPr/>
        </p:nvSpPr>
        <p:spPr>
          <a:xfrm>
            <a:off x="251520" y="4112310"/>
            <a:ext cx="3960440" cy="646331"/>
          </a:xfrm>
          <a:prstGeom prst="rect">
            <a:avLst/>
          </a:prstGeom>
        </p:spPr>
        <p:txBody>
          <a:bodyPr wrap="square">
            <a:spAutoFit/>
          </a:bodyPr>
          <a:lstStyle/>
          <a:p>
            <a:pPr algn="ctr"/>
            <a:r>
              <a:rPr lang="ru-RU" b="1" dirty="0" smtClean="0"/>
              <a:t>Рис. 4.</a:t>
            </a:r>
            <a:r>
              <a:rPr lang="ru-RU" dirty="0" smtClean="0"/>
              <a:t> Таблица выигрышей при ценовой войне</a:t>
            </a:r>
            <a:endParaRPr lang="ru-RU" dirty="0"/>
          </a:p>
        </p:txBody>
      </p:sp>
      <p:sp>
        <p:nvSpPr>
          <p:cNvPr id="8" name="Прямоугольник 7"/>
          <p:cNvSpPr/>
          <p:nvPr/>
        </p:nvSpPr>
        <p:spPr>
          <a:xfrm>
            <a:off x="251520" y="260648"/>
            <a:ext cx="8604448" cy="1508105"/>
          </a:xfrm>
          <a:prstGeom prst="rect">
            <a:avLst/>
          </a:prstGeom>
        </p:spPr>
        <p:txBody>
          <a:bodyPr wrap="square">
            <a:spAutoFit/>
          </a:bodyPr>
          <a:lstStyle/>
          <a:p>
            <a:pPr algn="just">
              <a:buFont typeface="Wingdings" pitchFamily="2" charset="2"/>
              <a:buChar char="ü"/>
            </a:pPr>
            <a:r>
              <a:rPr lang="ru-RU" sz="2000" dirty="0" smtClean="0"/>
              <a:t>	</a:t>
            </a:r>
            <a:r>
              <a:rPr lang="ru-RU" dirty="0" smtClean="0"/>
              <a:t>Фирма может принять одну из стратегий, выбрав соответствующий столбец или строку. К примеру, «Сакс» может выбрать между двумя столбцами, «</a:t>
            </a:r>
            <a:r>
              <a:rPr lang="ru-RU" dirty="0" err="1" smtClean="0"/>
              <a:t>Берниз</a:t>
            </a:r>
            <a:r>
              <a:rPr lang="ru-RU" dirty="0" smtClean="0"/>
              <a:t>»—между двумя строками. В нашем случае каждая фирма должна решить, назначить ли нормальную цену или развязать ценовую войну, понизив цену.</a:t>
            </a:r>
            <a:endParaRPr lang="ru-RU" dirty="0"/>
          </a:p>
        </p:txBody>
      </p:sp>
      <p:sp>
        <p:nvSpPr>
          <p:cNvPr id="9" name="Прямоугольник 8"/>
          <p:cNvSpPr/>
          <p:nvPr/>
        </p:nvSpPr>
        <p:spPr>
          <a:xfrm>
            <a:off x="4283968" y="1556792"/>
            <a:ext cx="4572000" cy="3170099"/>
          </a:xfrm>
          <a:prstGeom prst="rect">
            <a:avLst/>
          </a:prstGeom>
        </p:spPr>
        <p:txBody>
          <a:bodyPr>
            <a:spAutoFit/>
          </a:bodyPr>
          <a:lstStyle/>
          <a:p>
            <a:pPr algn="just">
              <a:buFont typeface="Wingdings" pitchFamily="2" charset="2"/>
              <a:buChar char="ü"/>
            </a:pPr>
            <a:r>
              <a:rPr lang="ru-RU" sz="2000" dirty="0" smtClean="0"/>
              <a:t>	</a:t>
            </a:r>
            <a:r>
              <a:rPr lang="ru-RU" dirty="0" smtClean="0"/>
              <a:t>Четыре возможных сочетания действия и контрдействия дают четыре возможных исхода, отображенных в ячейках матрицы. Ячейка А (слева вверху) представляет ситуацию, когда обе фирмы выбрали нормальную цену. Исход D подразумевает, что обе фирмы решили открыть военные действия. Исходы В и С возникают, когда одна из фирм не захотела вступить в конфликт, а другая на это решилась.</a:t>
            </a:r>
            <a:endParaRPr lang="ru-RU" dirty="0"/>
          </a:p>
        </p:txBody>
      </p:sp>
      <p:pic>
        <p:nvPicPr>
          <p:cNvPr id="11" name="Picture 2"/>
          <p:cNvPicPr>
            <a:picLocks noChangeAspect="1" noChangeArrowheads="1"/>
          </p:cNvPicPr>
          <p:nvPr/>
        </p:nvPicPr>
        <p:blipFill>
          <a:blip r:embed="rId2" cstate="print"/>
          <a:srcRect/>
          <a:stretch>
            <a:fillRect/>
          </a:stretch>
        </p:blipFill>
        <p:spPr bwMode="auto">
          <a:xfrm>
            <a:off x="279455" y="1839943"/>
            <a:ext cx="3980752" cy="2242021"/>
          </a:xfrm>
          <a:prstGeom prst="rect">
            <a:avLst/>
          </a:prstGeom>
          <a:noFill/>
          <a:ln w="9525">
            <a:noFill/>
            <a:miter lim="800000"/>
            <a:headEnd/>
            <a:tailEnd/>
          </a:ln>
        </p:spPr>
      </p:pic>
      <p:sp>
        <p:nvSpPr>
          <p:cNvPr id="2" name="Прямоугольник 1"/>
          <p:cNvSpPr/>
          <p:nvPr/>
        </p:nvSpPr>
        <p:spPr>
          <a:xfrm>
            <a:off x="251520" y="4904293"/>
            <a:ext cx="8604448" cy="1477328"/>
          </a:xfrm>
          <a:prstGeom prst="rect">
            <a:avLst/>
          </a:prstGeom>
        </p:spPr>
        <p:txBody>
          <a:bodyPr wrap="square">
            <a:spAutoFit/>
          </a:bodyPr>
          <a:lstStyle/>
          <a:p>
            <a:pPr algn="just">
              <a:buFont typeface="Wingdings" pitchFamily="2" charset="2"/>
              <a:buChar char="ü"/>
            </a:pPr>
            <a:r>
              <a:rPr lang="ru-RU" dirty="0" smtClean="0"/>
              <a:t>	Числа </a:t>
            </a:r>
            <a:r>
              <a:rPr lang="ru-RU" dirty="0"/>
              <a:t>в ячейках — это</a:t>
            </a:r>
            <a:r>
              <a:rPr lang="ru-RU" b="1" dirty="0"/>
              <a:t> выигрыши</a:t>
            </a:r>
            <a:r>
              <a:rPr lang="ru-RU" dirty="0"/>
              <a:t> или прибыли, с которыми остается та или иная фирма при определенном исходе (цифры в левом нижнем углу каждой ячейки относятся к «Берни», а в правом верхнем углу — к «Максу»). Поскольку фирмы находятся в равных условиях, существует соответствие между выигрышами обеих фирм.  </a:t>
            </a:r>
          </a:p>
        </p:txBody>
      </p:sp>
    </p:spTree>
  </p:cSld>
  <p:clrMapOvr>
    <a:masterClrMapping/>
  </p:clrMapOvr>
  <p:transition spd="slow">
    <p:wipe dir="d"/>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260648"/>
            <a:ext cx="8640960" cy="648072"/>
          </a:xfrm>
        </p:spPr>
        <p:txBody>
          <a:bodyPr>
            <a:noAutofit/>
          </a:bodyPr>
          <a:lstStyle/>
          <a:p>
            <a:pPr algn="l"/>
            <a:r>
              <a:rPr lang="ru-RU" sz="3400" dirty="0" smtClean="0"/>
              <a:t>Альтернативные стратегии</a:t>
            </a:r>
            <a:endParaRPr lang="ru-RU" sz="3400" dirty="0"/>
          </a:p>
        </p:txBody>
      </p:sp>
      <p:sp>
        <p:nvSpPr>
          <p:cNvPr id="5" name="Подзаголовок 4"/>
          <p:cNvSpPr>
            <a:spLocks noGrp="1"/>
          </p:cNvSpPr>
          <p:nvPr>
            <p:ph type="subTitle" idx="1"/>
          </p:nvPr>
        </p:nvSpPr>
        <p:spPr>
          <a:xfrm>
            <a:off x="179512" y="1268760"/>
            <a:ext cx="5005064" cy="2448272"/>
          </a:xfrm>
        </p:spPr>
        <p:txBody>
          <a:bodyPr>
            <a:noAutofit/>
          </a:bodyPr>
          <a:lstStyle/>
          <a:p>
            <a:pPr algn="just">
              <a:buFont typeface="Wingdings" pitchFamily="2" charset="2"/>
              <a:buChar char="ü"/>
            </a:pPr>
            <a:r>
              <a:rPr lang="ru-RU" sz="2200" dirty="0" smtClean="0"/>
              <a:t>	</a:t>
            </a:r>
            <a:r>
              <a:rPr lang="ru-RU" sz="2000" dirty="0" smtClean="0"/>
              <a:t> Теперь, когда мы уяснили основные понятия теории игр, обсудим, как же должны поступать участники олигополии из двух фирм или участники любой другой игры. Мы по-прежнему предполагаем, что фирмы максимизируют прибыль, а потребители — полезность. </a:t>
            </a:r>
          </a:p>
          <a:p>
            <a:pPr algn="just">
              <a:buFont typeface="Wingdings" pitchFamily="2" charset="2"/>
              <a:buChar char="ü"/>
            </a:pPr>
            <a:endParaRPr lang="ru-RU" sz="2200" dirty="0"/>
          </a:p>
        </p:txBody>
      </p:sp>
      <p:pic>
        <p:nvPicPr>
          <p:cNvPr id="4" name="Рисунок 3" descr="e613247-shahmati.jpg"/>
          <p:cNvPicPr>
            <a:picLocks noChangeAspect="1"/>
          </p:cNvPicPr>
          <p:nvPr/>
        </p:nvPicPr>
        <p:blipFill>
          <a:blip r:embed="rId2" cstate="print"/>
          <a:stretch>
            <a:fillRect/>
          </a:stretch>
        </p:blipFill>
        <p:spPr>
          <a:xfrm>
            <a:off x="5508104" y="1124744"/>
            <a:ext cx="3403708" cy="2592288"/>
          </a:xfrm>
          <a:prstGeom prst="rect">
            <a:avLst/>
          </a:prstGeom>
        </p:spPr>
      </p:pic>
      <p:sp>
        <p:nvSpPr>
          <p:cNvPr id="6" name="Прямоугольник 5"/>
          <p:cNvSpPr/>
          <p:nvPr/>
        </p:nvSpPr>
        <p:spPr>
          <a:xfrm>
            <a:off x="179512" y="3861048"/>
            <a:ext cx="8712968" cy="2246769"/>
          </a:xfrm>
          <a:prstGeom prst="rect">
            <a:avLst/>
          </a:prstGeom>
        </p:spPr>
        <p:txBody>
          <a:bodyPr wrap="square">
            <a:spAutoFit/>
          </a:bodyPr>
          <a:lstStyle/>
          <a:p>
            <a:pPr algn="just">
              <a:buFont typeface="Wingdings" pitchFamily="2" charset="2"/>
              <a:buChar char="ü"/>
            </a:pPr>
            <a:r>
              <a:rPr lang="ru-RU" sz="2000" dirty="0" smtClean="0"/>
              <a:t>	Однако, в добавление к этому, теория игр выдвигает положение, что вы выбираете то или иное решение, исходя из анализа возможных действий вашего соперника. Но вам не нужно забывать, что этот последний также будет изучать ваши возможные стратегии. Таким образом, любое ваше решение основывается на допущении, что ваш соперник так же, как и вы, всегда заглядывает вперед и действует в собственных интересах.</a:t>
            </a:r>
            <a:endParaRPr lang="ru-RU" sz="2000" dirty="0"/>
          </a:p>
        </p:txBody>
      </p:sp>
    </p:spTree>
  </p:cSld>
  <p:clrMapOvr>
    <a:masterClrMapping/>
  </p:clrMapOvr>
  <p:transition spd="slow">
    <p:wipe dir="d"/>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404665"/>
            <a:ext cx="4752528" cy="4093428"/>
          </a:xfrm>
          <a:prstGeom prst="rect">
            <a:avLst/>
          </a:prstGeom>
        </p:spPr>
        <p:txBody>
          <a:bodyPr wrap="square">
            <a:spAutoFit/>
          </a:bodyPr>
          <a:lstStyle/>
          <a:p>
            <a:pPr algn="just">
              <a:buFont typeface="Wingdings" pitchFamily="2" charset="2"/>
              <a:buChar char="ü"/>
            </a:pPr>
            <a:r>
              <a:rPr lang="ru-RU" sz="2000" dirty="0" smtClean="0"/>
              <a:t>	Давайте приложим это правило к нашему примеру с олигополией из двух участников. Во-первых, заметим, что фирмы имеют наибольшую </a:t>
            </a:r>
            <a:r>
              <a:rPr lang="ru-RU" sz="2000" i="1" dirty="0" smtClean="0"/>
              <a:t>совместную</a:t>
            </a:r>
            <a:r>
              <a:rPr lang="ru-RU" sz="2000" dirty="0" smtClean="0"/>
              <a:t> прибыль при исходе А. Если обе компании придерживаются нормальной цены, то каждая получит по 10 долларов. В противоположном углу (исход D) отображена ситуация ценовой войны (каждая фирма устанавливает низкие цены и терпит убытки).</a:t>
            </a:r>
          </a:p>
          <a:p>
            <a:endParaRPr lang="ru-RU" sz="2000" dirty="0"/>
          </a:p>
        </p:txBody>
      </p:sp>
      <p:pic>
        <p:nvPicPr>
          <p:cNvPr id="5" name="Рисунок 4" descr="trading-strategy-1.jpg"/>
          <p:cNvPicPr>
            <a:picLocks noChangeAspect="1"/>
          </p:cNvPicPr>
          <p:nvPr/>
        </p:nvPicPr>
        <p:blipFill>
          <a:blip r:embed="rId2" cstate="print"/>
          <a:stretch>
            <a:fillRect/>
          </a:stretch>
        </p:blipFill>
        <p:spPr>
          <a:xfrm>
            <a:off x="5148064" y="764704"/>
            <a:ext cx="3782657" cy="2808312"/>
          </a:xfrm>
          <a:prstGeom prst="rect">
            <a:avLst/>
          </a:prstGeom>
        </p:spPr>
      </p:pic>
      <p:sp>
        <p:nvSpPr>
          <p:cNvPr id="6" name="Прямоугольник 5"/>
          <p:cNvSpPr/>
          <p:nvPr/>
        </p:nvSpPr>
        <p:spPr>
          <a:xfrm>
            <a:off x="323528" y="4221088"/>
            <a:ext cx="8640960" cy="1754326"/>
          </a:xfrm>
          <a:prstGeom prst="rect">
            <a:avLst/>
          </a:prstGeom>
        </p:spPr>
        <p:txBody>
          <a:bodyPr wrap="square">
            <a:spAutoFit/>
          </a:bodyPr>
          <a:lstStyle/>
          <a:p>
            <a:pPr algn="just">
              <a:buFont typeface="Wingdings" pitchFamily="2" charset="2"/>
              <a:buChar char="ü"/>
            </a:pPr>
            <a:r>
              <a:rPr lang="ru-RU" dirty="0" smtClean="0"/>
              <a:t>	Между этими крайними ситуациями находятся другие две. К примеру, исход С означает, что «Сакс» назначил нормальную цену, в то время как «</a:t>
            </a:r>
            <a:r>
              <a:rPr lang="ru-RU" dirty="0" err="1" smtClean="0"/>
              <a:t>Берниз</a:t>
            </a:r>
            <a:r>
              <a:rPr lang="ru-RU" dirty="0" smtClean="0"/>
              <a:t>» избрал конфронтацию. Хотя «</a:t>
            </a:r>
            <a:r>
              <a:rPr lang="ru-RU" dirty="0" err="1" smtClean="0"/>
              <a:t>Берниз</a:t>
            </a:r>
            <a:r>
              <a:rPr lang="ru-RU" dirty="0" smtClean="0"/>
              <a:t>» удается завладеть большей частью рынка, это дается ему ценой огромных убытков, и, в сущности, «Сакс» оказывается в лучшем положении, продолжая продавать по прежней цене.</a:t>
            </a:r>
          </a:p>
        </p:txBody>
      </p:sp>
    </p:spTree>
  </p:cSld>
  <p:clrMapOvr>
    <a:masterClrMapping/>
  </p:clrMapOvr>
  <p:transition spd="slow">
    <p:wipe dir="d"/>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980728"/>
            <a:ext cx="8604448" cy="5262979"/>
          </a:xfrm>
          <a:prstGeom prst="rect">
            <a:avLst/>
          </a:prstGeom>
        </p:spPr>
        <p:txBody>
          <a:bodyPr wrap="square">
            <a:spAutoFit/>
          </a:bodyPr>
          <a:lstStyle/>
          <a:p>
            <a:pPr algn="just">
              <a:buFont typeface="Wingdings" pitchFamily="2" charset="2"/>
              <a:buChar char="ü"/>
            </a:pPr>
            <a:r>
              <a:rPr lang="ru-RU" sz="2400" dirty="0" smtClean="0"/>
              <a:t>	Простейшим примером стратегии является так называемая</a:t>
            </a:r>
            <a:r>
              <a:rPr lang="ru-RU" sz="2400" b="1" dirty="0" smtClean="0"/>
              <a:t> доминирующая стратегия. </a:t>
            </a:r>
            <a:r>
              <a:rPr lang="ru-RU" sz="2400" dirty="0" smtClean="0"/>
              <a:t>Такое положение возникает, когда один из игроков обладает лучшей стратегией </a:t>
            </a:r>
            <a:r>
              <a:rPr lang="ru-RU" sz="2400" i="1" dirty="0" smtClean="0"/>
              <a:t>независимо от того, какой стратегии следуют другие игроки.</a:t>
            </a:r>
          </a:p>
          <a:p>
            <a:pPr algn="just">
              <a:buFont typeface="Wingdings" pitchFamily="2" charset="2"/>
              <a:buChar char="ü"/>
            </a:pPr>
            <a:r>
              <a:rPr lang="ru-RU" sz="2400" dirty="0" smtClean="0"/>
              <a:t>	Рассмотрим, к примеру, какими возможностями располагаете вы, в качестве главы «</a:t>
            </a:r>
            <a:r>
              <a:rPr lang="ru-RU" sz="2400" dirty="0" err="1" smtClean="0"/>
              <a:t>Берниз</a:t>
            </a:r>
            <a:r>
              <a:rPr lang="ru-RU" sz="2400" dirty="0" smtClean="0"/>
              <a:t>». Допустим, «Сакс» придерживается нормальной цены. Тогда, если вы также изберете мирную стратегию, то получите 10 долларов прибыли. Если же вы ступите на «тропу войны», то потеряете 100 долларов. Если же «Сакс» назначает заниженную цену, то вы в любом случае потерпите убытки — в 50 долларов, если последуете примеру «Сакса», и в 10 долларов, если поступите наоборот.</a:t>
            </a:r>
            <a:endParaRPr lang="ru-RU" sz="2400" dirty="0"/>
          </a:p>
        </p:txBody>
      </p:sp>
      <p:sp>
        <p:nvSpPr>
          <p:cNvPr id="5" name="Прямоугольник 4"/>
          <p:cNvSpPr/>
          <p:nvPr/>
        </p:nvSpPr>
        <p:spPr>
          <a:xfrm>
            <a:off x="251520" y="365175"/>
            <a:ext cx="5763116" cy="615553"/>
          </a:xfrm>
          <a:prstGeom prst="rect">
            <a:avLst/>
          </a:prstGeom>
        </p:spPr>
        <p:txBody>
          <a:bodyPr wrap="none">
            <a:spAutoFit/>
          </a:bodyPr>
          <a:lstStyle/>
          <a:p>
            <a:pPr algn="just"/>
            <a:r>
              <a:rPr lang="ru-RU" sz="3400" dirty="0"/>
              <a:t>Доминирующая стратегия.</a:t>
            </a:r>
          </a:p>
        </p:txBody>
      </p:sp>
    </p:spTree>
  </p:cSld>
  <p:clrMapOvr>
    <a:masterClrMapping/>
  </p:clrMapOvr>
  <p:transition spd="slow">
    <p:wipe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3528" y="188640"/>
            <a:ext cx="8568952" cy="2232248"/>
          </a:xfrm>
        </p:spPr>
        <p:txBody>
          <a:bodyPr>
            <a:normAutofit fontScale="77500" lnSpcReduction="20000"/>
          </a:bodyPr>
          <a:lstStyle/>
          <a:p>
            <a:pPr algn="just">
              <a:buFont typeface="Wingdings" pitchFamily="2" charset="2"/>
              <a:buChar char="ü"/>
            </a:pPr>
            <a:r>
              <a:rPr lang="ru-RU" sz="3000" dirty="0" smtClean="0"/>
              <a:t>	Некоторые разновидности торгов можно встретить и в макроэкономике. Когда власти принимают какие-либо решения по поводу налогов и расходов, этому предшествуют сложные торги между политическими партиями, между президентом и Конгрессом или же между наиболее влиятельными конгрессменами. </a:t>
            </a:r>
            <a:endParaRPr lang="ru-RU" sz="3000" i="1" dirty="0"/>
          </a:p>
        </p:txBody>
      </p:sp>
      <p:sp>
        <p:nvSpPr>
          <p:cNvPr id="2" name="Прямоугольник 1"/>
          <p:cNvSpPr/>
          <p:nvPr/>
        </p:nvSpPr>
        <p:spPr>
          <a:xfrm>
            <a:off x="3491880" y="2187131"/>
            <a:ext cx="5400600" cy="4401205"/>
          </a:xfrm>
          <a:prstGeom prst="rect">
            <a:avLst/>
          </a:prstGeom>
        </p:spPr>
        <p:txBody>
          <a:bodyPr wrap="square">
            <a:spAutoFit/>
          </a:bodyPr>
          <a:lstStyle/>
          <a:p>
            <a:pPr algn="just">
              <a:buFont typeface="Wingdings" pitchFamily="2" charset="2"/>
              <a:buChar char="ü"/>
            </a:pPr>
            <a:r>
              <a:rPr lang="ru-RU" sz="2000" dirty="0" smtClean="0"/>
              <a:t>	В </a:t>
            </a:r>
            <a:r>
              <a:rPr lang="ru-RU" sz="2000" dirty="0"/>
              <a:t>1993 году, когда президент Клинтон пытался провести свой экономический план через Конгресс, это ему удалось лишь после долгих переговоров с его членами, которые требовали определенных поблажек в обмен на свою поддержку. Даже семейная жизнь содержит некоторые элементы стратегии и ведения торгов. Скажем, речь может идти о распределении работ по дому или о расходовании семейного бюджета. Ни одна область экономики не свободна от необходимости переговоров по вопросам: </a:t>
            </a:r>
            <a:r>
              <a:rPr lang="ru-RU" sz="2000" b="1" i="1" dirty="0"/>
              <a:t>что, как и для кого.</a:t>
            </a:r>
          </a:p>
        </p:txBody>
      </p:sp>
      <p:pic>
        <p:nvPicPr>
          <p:cNvPr id="4" name="Рисунок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792489" y="2594917"/>
            <a:ext cx="2160240" cy="287774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TextBox 4"/>
          <p:cNvSpPr txBox="1"/>
          <p:nvPr/>
        </p:nvSpPr>
        <p:spPr>
          <a:xfrm>
            <a:off x="539552" y="5589240"/>
            <a:ext cx="2666114" cy="923330"/>
          </a:xfrm>
          <a:prstGeom prst="rect">
            <a:avLst/>
          </a:prstGeom>
          <a:noFill/>
        </p:spPr>
        <p:txBody>
          <a:bodyPr wrap="none" rtlCol="0">
            <a:spAutoFit/>
          </a:bodyPr>
          <a:lstStyle/>
          <a:p>
            <a:pPr algn="ctr"/>
            <a:r>
              <a:rPr lang="ru-RU" dirty="0" smtClean="0"/>
              <a:t>Билл Клинтон</a:t>
            </a:r>
          </a:p>
          <a:p>
            <a:pPr algn="ctr"/>
            <a:r>
              <a:rPr lang="ru-RU" dirty="0" smtClean="0"/>
              <a:t>42-ой президент США</a:t>
            </a:r>
          </a:p>
          <a:p>
            <a:pPr algn="ctr"/>
            <a:r>
              <a:rPr lang="ru-RU" dirty="0"/>
              <a:t> </a:t>
            </a:r>
            <a:r>
              <a:rPr lang="ru-RU" dirty="0" smtClean="0"/>
              <a:t>20.01.1993 — 20.01.2001</a:t>
            </a:r>
            <a:endParaRPr lang="ru-RU" dirty="0"/>
          </a:p>
        </p:txBody>
      </p:sp>
    </p:spTree>
  </p:cSld>
  <p:clrMapOvr>
    <a:masterClrMapping/>
  </p:clrMapOvr>
  <p:transition spd="slow">
    <p:wipe dir="d"/>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1196752"/>
            <a:ext cx="8604448" cy="2677656"/>
          </a:xfrm>
          <a:prstGeom prst="rect">
            <a:avLst/>
          </a:prstGeom>
        </p:spPr>
        <p:txBody>
          <a:bodyPr wrap="square">
            <a:spAutoFit/>
          </a:bodyPr>
          <a:lstStyle/>
          <a:p>
            <a:pPr algn="just">
              <a:buFont typeface="Wingdings" pitchFamily="2" charset="2"/>
              <a:buChar char="ü"/>
            </a:pPr>
            <a:r>
              <a:rPr lang="ru-RU" sz="2400" dirty="0" smtClean="0"/>
              <a:t>	Те же самые рассуждения применимы и к </a:t>
            </a:r>
            <a:r>
              <a:rPr lang="ru-RU" sz="2400" dirty="0" smtClean="0"/>
              <a:t>«Саксу</a:t>
            </a:r>
            <a:r>
              <a:rPr lang="ru-RU" sz="2400" dirty="0" smtClean="0"/>
              <a:t>», поскольку и вы, и он находитесь в равных условиях. Следовательно, для любой из фирм разумнее всего придерживаться нормальной цены, вне зависимости от того, какую стратегию избрала другая фирма. </a:t>
            </a:r>
            <a:r>
              <a:rPr lang="ru-RU" sz="2400" i="1" dirty="0" smtClean="0"/>
              <a:t>Сохранение нормальной цены является доминирующей стратегией для обеих фирм в этой ценовой войне</a:t>
            </a:r>
            <a:r>
              <a:rPr lang="ru-RU" sz="2400" i="1" dirty="0" smtClean="0"/>
              <a:t>.</a:t>
            </a:r>
            <a:endParaRPr lang="ru-RU" sz="2400" i="1" dirty="0" smtClean="0"/>
          </a:p>
        </p:txBody>
      </p:sp>
      <p:pic>
        <p:nvPicPr>
          <p:cNvPr id="5" name="Рисунок 4" descr="00000932.jpg"/>
          <p:cNvPicPr>
            <a:picLocks noChangeAspect="1"/>
          </p:cNvPicPr>
          <p:nvPr/>
        </p:nvPicPr>
        <p:blipFill>
          <a:blip r:embed="rId2" cstate="print"/>
          <a:stretch>
            <a:fillRect/>
          </a:stretch>
        </p:blipFill>
        <p:spPr>
          <a:xfrm>
            <a:off x="3275856" y="4149080"/>
            <a:ext cx="2592288" cy="1944216"/>
          </a:xfrm>
          <a:prstGeom prst="rect">
            <a:avLst/>
          </a:prstGeom>
        </p:spPr>
      </p:pic>
    </p:spTree>
  </p:cSld>
  <p:clrMapOvr>
    <a:masterClrMapping/>
  </p:clrMapOvr>
  <p:transition spd="slow">
    <p:wipe dir="d"/>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2311816" y="5877272"/>
            <a:ext cx="4420423" cy="646331"/>
          </a:xfrm>
          <a:prstGeom prst="rect">
            <a:avLst/>
          </a:prstGeom>
        </p:spPr>
        <p:txBody>
          <a:bodyPr wrap="square">
            <a:spAutoFit/>
          </a:bodyPr>
          <a:lstStyle/>
          <a:p>
            <a:pPr algn="ctr"/>
            <a:r>
              <a:rPr lang="ru-RU" b="1" dirty="0" smtClean="0"/>
              <a:t>Рис. 4.</a:t>
            </a:r>
            <a:r>
              <a:rPr lang="ru-RU" dirty="0" smtClean="0"/>
              <a:t> Таблица выигрышей при ценовой войне</a:t>
            </a:r>
            <a:endParaRPr lang="ru-RU" dirty="0"/>
          </a:p>
        </p:txBody>
      </p:sp>
      <p:pic>
        <p:nvPicPr>
          <p:cNvPr id="5" name="Picture 2"/>
          <p:cNvPicPr>
            <a:picLocks noChangeAspect="1" noChangeArrowheads="1"/>
          </p:cNvPicPr>
          <p:nvPr/>
        </p:nvPicPr>
        <p:blipFill>
          <a:blip r:embed="rId2" cstate="print"/>
          <a:srcRect/>
          <a:stretch>
            <a:fillRect/>
          </a:stretch>
        </p:blipFill>
        <p:spPr bwMode="auto">
          <a:xfrm>
            <a:off x="2051720" y="2996952"/>
            <a:ext cx="5003565" cy="2818085"/>
          </a:xfrm>
          <a:prstGeom prst="rect">
            <a:avLst/>
          </a:prstGeom>
          <a:noFill/>
          <a:ln w="9525">
            <a:noFill/>
            <a:miter lim="800000"/>
            <a:headEnd/>
            <a:tailEnd/>
          </a:ln>
        </p:spPr>
      </p:pic>
      <p:sp>
        <p:nvSpPr>
          <p:cNvPr id="6" name="Прямоугольник 5"/>
          <p:cNvSpPr/>
          <p:nvPr/>
        </p:nvSpPr>
        <p:spPr>
          <a:xfrm>
            <a:off x="179512" y="1196752"/>
            <a:ext cx="8856984" cy="1631216"/>
          </a:xfrm>
          <a:prstGeom prst="rect">
            <a:avLst/>
          </a:prstGeom>
        </p:spPr>
        <p:txBody>
          <a:bodyPr wrap="square">
            <a:spAutoFit/>
          </a:bodyPr>
          <a:lstStyle/>
          <a:p>
            <a:pPr algn="just">
              <a:buFont typeface="Wingdings" pitchFamily="2" charset="2"/>
              <a:buChar char="ü"/>
            </a:pPr>
            <a:r>
              <a:rPr lang="ru-RU" dirty="0" smtClean="0"/>
              <a:t> 	</a:t>
            </a:r>
            <a:r>
              <a:rPr lang="ru-RU" sz="2000" dirty="0" smtClean="0"/>
              <a:t>Если у каждого из игроков имеется доминирующая стратегия, то исходом такой игры будет</a:t>
            </a:r>
            <a:r>
              <a:rPr lang="ru-RU" sz="2000" b="1" dirty="0" smtClean="0"/>
              <a:t> доминирующее равновесие.</a:t>
            </a:r>
            <a:r>
              <a:rPr lang="ru-RU" sz="2000" dirty="0" smtClean="0"/>
              <a:t> Несложно заметить, что в нашей игре доминирующее равновесие представлено ячейкой А (рис. 4). Именно этот исход возникает, если обе фирмы будут держаться своих доминирующих стратегий.</a:t>
            </a:r>
            <a:endParaRPr lang="ru-RU" dirty="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987824" y="1196752"/>
            <a:ext cx="5868144" cy="4524315"/>
          </a:xfrm>
          <a:prstGeom prst="rect">
            <a:avLst/>
          </a:prstGeom>
        </p:spPr>
        <p:txBody>
          <a:bodyPr wrap="square">
            <a:spAutoFit/>
          </a:bodyPr>
          <a:lstStyle/>
          <a:p>
            <a:pPr algn="just">
              <a:buFont typeface="Wingdings" pitchFamily="2" charset="2"/>
              <a:buChar char="ü"/>
            </a:pPr>
            <a:r>
              <a:rPr lang="ru-RU" sz="2400" dirty="0" smtClean="0"/>
              <a:t>	Однако существуют и более интересные ситуации, чем доминирующее равновесие. Вернемся к нашему примеру с двумя универмагами. Каждый из их владельцев должен ответить для себя на вопрос: сохранить ли ему прежнюю нормальную цену или же повысить ее до размеров монопольной, попытавшись тем самым получить сверхприбыль. В этом случае речь идет о так называемой</a:t>
            </a:r>
            <a:r>
              <a:rPr lang="ru-RU" sz="2400" b="1" dirty="0" smtClean="0"/>
              <a:t> конкурентной игре.</a:t>
            </a:r>
            <a:endParaRPr lang="ru-RU" sz="2400" dirty="0"/>
          </a:p>
        </p:txBody>
      </p:sp>
      <p:pic>
        <p:nvPicPr>
          <p:cNvPr id="4098" name="Picture 2" descr="http://wiki.kiit-tsu.ru/images/f/f1/Nash.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641455" y="1412776"/>
            <a:ext cx="1944216" cy="2724304"/>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 xmlns:a14="http://schemas.microsoft.com/office/drawing/2010/main">
                <a:solidFill>
                  <a:srgbClr val="FFFFFF"/>
                </a:solidFill>
              </a14:hiddenFill>
            </a:ext>
          </a:extLst>
        </p:spPr>
      </p:pic>
      <p:sp>
        <p:nvSpPr>
          <p:cNvPr id="2" name="TextBox 1"/>
          <p:cNvSpPr txBox="1"/>
          <p:nvPr/>
        </p:nvSpPr>
        <p:spPr>
          <a:xfrm>
            <a:off x="669234" y="4365104"/>
            <a:ext cx="1888659" cy="646331"/>
          </a:xfrm>
          <a:prstGeom prst="rect">
            <a:avLst/>
          </a:prstGeom>
          <a:noFill/>
        </p:spPr>
        <p:txBody>
          <a:bodyPr wrap="none" rtlCol="0">
            <a:spAutoFit/>
          </a:bodyPr>
          <a:lstStyle/>
          <a:p>
            <a:pPr algn="ctr"/>
            <a:r>
              <a:rPr lang="ru-RU" dirty="0" smtClean="0"/>
              <a:t>Джон фон </a:t>
            </a:r>
            <a:r>
              <a:rPr lang="ru-RU" dirty="0" err="1" smtClean="0"/>
              <a:t>Нэш</a:t>
            </a:r>
            <a:endParaRPr lang="ru-RU" dirty="0" smtClean="0"/>
          </a:p>
          <a:p>
            <a:pPr algn="ctr"/>
            <a:r>
              <a:rPr lang="ru-RU" dirty="0" smtClean="0"/>
              <a:t>1928</a:t>
            </a:r>
            <a:endParaRPr lang="ru-RU" dirty="0"/>
          </a:p>
        </p:txBody>
      </p:sp>
      <p:sp>
        <p:nvSpPr>
          <p:cNvPr id="6" name="Прямоугольник 5"/>
          <p:cNvSpPr/>
          <p:nvPr/>
        </p:nvSpPr>
        <p:spPr>
          <a:xfrm>
            <a:off x="297499" y="404663"/>
            <a:ext cx="4520789" cy="615553"/>
          </a:xfrm>
          <a:prstGeom prst="rect">
            <a:avLst/>
          </a:prstGeom>
        </p:spPr>
        <p:txBody>
          <a:bodyPr wrap="none">
            <a:spAutoFit/>
          </a:bodyPr>
          <a:lstStyle/>
          <a:p>
            <a:pPr algn="just"/>
            <a:r>
              <a:rPr lang="ru-RU" sz="3400" dirty="0"/>
              <a:t>Равновесие по </a:t>
            </a:r>
            <a:r>
              <a:rPr lang="ru-RU" sz="3400" dirty="0" err="1"/>
              <a:t>Нэшу</a:t>
            </a:r>
            <a:r>
              <a:rPr lang="ru-RU" sz="3400" i="1" dirty="0"/>
              <a:t>.</a:t>
            </a:r>
            <a:endParaRPr lang="ru-RU" sz="3400" dirty="0"/>
          </a:p>
        </p:txBody>
      </p:sp>
    </p:spTree>
  </p:cSld>
  <p:clrMapOvr>
    <a:masterClrMapping/>
  </p:clrMapOvr>
  <p:transition spd="slow">
    <p:wipe dir="d"/>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19" y="3933056"/>
            <a:ext cx="8604448" cy="2308324"/>
          </a:xfrm>
          <a:prstGeom prst="rect">
            <a:avLst/>
          </a:prstGeom>
        </p:spPr>
        <p:txBody>
          <a:bodyPr wrap="square">
            <a:spAutoFit/>
          </a:bodyPr>
          <a:lstStyle/>
          <a:p>
            <a:pPr algn="just">
              <a:buFont typeface="Wingdings" pitchFamily="2" charset="2"/>
              <a:buChar char="ü"/>
            </a:pPr>
            <a:r>
              <a:rPr lang="ru-RU" sz="2400" dirty="0" smtClean="0"/>
              <a:t>	Чтобы лучше понять, в чем суть такой игры, обратимся к рис. 5. Фирмы имеют возможность отказаться от всяких попыток нарушить установившееся равновесие, сохраняя нормальные цены. Но они могут также попытаться поднять свои цены, чтобы получить монопольную прибыль. </a:t>
            </a:r>
            <a:endParaRPr lang="ru-RU" sz="2400" dirty="0"/>
          </a:p>
        </p:txBody>
      </p:sp>
      <p:pic>
        <p:nvPicPr>
          <p:cNvPr id="5122"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763688" y="116632"/>
            <a:ext cx="5475287" cy="29575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Прямоугольник 1"/>
          <p:cNvSpPr/>
          <p:nvPr/>
        </p:nvSpPr>
        <p:spPr>
          <a:xfrm>
            <a:off x="2195736" y="3140968"/>
            <a:ext cx="4572000" cy="584775"/>
          </a:xfrm>
          <a:prstGeom prst="rect">
            <a:avLst/>
          </a:prstGeom>
        </p:spPr>
        <p:txBody>
          <a:bodyPr>
            <a:spAutoFit/>
          </a:bodyPr>
          <a:lstStyle/>
          <a:p>
            <a:pPr algn="ctr"/>
            <a:r>
              <a:rPr lang="ru-RU" sz="1600" b="1" dirty="0"/>
              <a:t>Рис</a:t>
            </a:r>
            <a:r>
              <a:rPr lang="en-US" sz="1600" b="1" dirty="0"/>
              <a:t>.</a:t>
            </a:r>
            <a:r>
              <a:rPr lang="ru-RU" sz="1600" b="1" dirty="0"/>
              <a:t> 5</a:t>
            </a:r>
            <a:r>
              <a:rPr lang="en-US" sz="1600" b="1" dirty="0"/>
              <a:t>.</a:t>
            </a:r>
            <a:r>
              <a:rPr lang="ru-RU" sz="1600" dirty="0"/>
              <a:t> Должен ли </a:t>
            </a:r>
            <a:r>
              <a:rPr lang="ru-RU" sz="1600" dirty="0" err="1"/>
              <a:t>дуополист</a:t>
            </a:r>
            <a:r>
              <a:rPr lang="ru-RU" sz="1600" dirty="0"/>
              <a:t> устанавливать монопольную цену?</a:t>
            </a:r>
          </a:p>
        </p:txBody>
      </p:sp>
    </p:spTree>
  </p:cSld>
  <p:clrMapOvr>
    <a:masterClrMapping/>
  </p:clrMapOvr>
  <p:transition spd="slow">
    <p:wipe dir="d"/>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50404" y="3645024"/>
            <a:ext cx="8352928" cy="2862322"/>
          </a:xfrm>
          <a:prstGeom prst="rect">
            <a:avLst/>
          </a:prstGeom>
        </p:spPr>
        <p:txBody>
          <a:bodyPr wrap="square">
            <a:spAutoFit/>
          </a:bodyPr>
          <a:lstStyle/>
          <a:p>
            <a:pPr algn="just">
              <a:buFont typeface="Wingdings" pitchFamily="2" charset="2"/>
              <a:buChar char="ü"/>
            </a:pPr>
            <a:r>
              <a:rPr lang="ru-RU" sz="2000" dirty="0" smtClean="0"/>
              <a:t>	Для </a:t>
            </a:r>
            <a:r>
              <a:rPr lang="ru-RU" sz="2000" dirty="0"/>
              <a:t>начала обратим внимание на то, что максимум общей прибыли достигается в ячейке А. При таком исходе магазины будут зарабатывать в совокупности 300 долларов. Поведение фирм, назначивших высокие цены (ячейка А), не будет отличаться от действий монополии. Но фирмы могут избрать и противоположную линию поведения, назначив нормальные цены. Фирмы будут зарабатывать по 10 долл., и этот исход будет в большой степени напоминать результат деятельности конкурентного рынка.</a:t>
            </a:r>
          </a:p>
        </p:txBody>
      </p:sp>
      <p:sp>
        <p:nvSpPr>
          <p:cNvPr id="3" name="Прямоугольник 2"/>
          <p:cNvSpPr/>
          <p:nvPr/>
        </p:nvSpPr>
        <p:spPr>
          <a:xfrm>
            <a:off x="2240867" y="3041976"/>
            <a:ext cx="4572000" cy="584775"/>
          </a:xfrm>
          <a:prstGeom prst="rect">
            <a:avLst/>
          </a:prstGeom>
        </p:spPr>
        <p:txBody>
          <a:bodyPr>
            <a:spAutoFit/>
          </a:bodyPr>
          <a:lstStyle/>
          <a:p>
            <a:pPr algn="ctr"/>
            <a:r>
              <a:rPr lang="ru-RU" sz="1600" b="1" dirty="0"/>
              <a:t>Рис</a:t>
            </a:r>
            <a:r>
              <a:rPr lang="en-US" sz="1600" b="1" dirty="0"/>
              <a:t>.</a:t>
            </a:r>
            <a:r>
              <a:rPr lang="ru-RU" sz="1600" b="1" dirty="0"/>
              <a:t> 5</a:t>
            </a:r>
            <a:r>
              <a:rPr lang="en-US" sz="1600" b="1" dirty="0"/>
              <a:t>.</a:t>
            </a:r>
            <a:r>
              <a:rPr lang="ru-RU" sz="1600" dirty="0"/>
              <a:t> Должен ли </a:t>
            </a:r>
            <a:r>
              <a:rPr lang="ru-RU" sz="1600" dirty="0" err="1"/>
              <a:t>дуополист</a:t>
            </a:r>
            <a:r>
              <a:rPr lang="ru-RU" sz="1600" dirty="0"/>
              <a:t> устанавливать монопольную цену?</a:t>
            </a:r>
          </a:p>
        </p:txBody>
      </p:sp>
      <p:pic>
        <p:nvPicPr>
          <p:cNvPr id="6146"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789223" y="84463"/>
            <a:ext cx="5475287" cy="29575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3590264969"/>
      </p:ext>
    </p:extLst>
  </p:cSld>
  <p:clrMapOvr>
    <a:masterClrMapping/>
  </p:clrMapOvr>
  <p:transition>
    <p:wipe dir="d"/>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Прямоугольник 4"/>
          <p:cNvSpPr/>
          <p:nvPr/>
        </p:nvSpPr>
        <p:spPr>
          <a:xfrm>
            <a:off x="1265193" y="3656200"/>
            <a:ext cx="6565950" cy="338554"/>
          </a:xfrm>
          <a:prstGeom prst="rect">
            <a:avLst/>
          </a:prstGeom>
        </p:spPr>
        <p:txBody>
          <a:bodyPr wrap="square">
            <a:spAutoFit/>
          </a:bodyPr>
          <a:lstStyle/>
          <a:p>
            <a:pPr algn="ctr"/>
            <a:r>
              <a:rPr lang="ru-RU" sz="1600" b="1" dirty="0" smtClean="0"/>
              <a:t>Рис</a:t>
            </a:r>
            <a:r>
              <a:rPr lang="en-US" sz="1600" b="1" dirty="0" smtClean="0"/>
              <a:t>.</a:t>
            </a:r>
            <a:r>
              <a:rPr lang="ru-RU" sz="1600" b="1" dirty="0" smtClean="0"/>
              <a:t> 5</a:t>
            </a:r>
            <a:r>
              <a:rPr lang="en-US" sz="1600" b="1" dirty="0" smtClean="0"/>
              <a:t>.</a:t>
            </a:r>
            <a:r>
              <a:rPr lang="ru-RU" sz="1600" dirty="0" smtClean="0"/>
              <a:t> Должен ли </a:t>
            </a:r>
            <a:r>
              <a:rPr lang="ru-RU" sz="1600" dirty="0" err="1" smtClean="0"/>
              <a:t>дуополист</a:t>
            </a:r>
            <a:r>
              <a:rPr lang="ru-RU" sz="1600" dirty="0" smtClean="0"/>
              <a:t> устанавливать монопольную цену?</a:t>
            </a:r>
            <a:endParaRPr lang="ru-RU" sz="1600" dirty="0"/>
          </a:p>
        </p:txBody>
      </p:sp>
      <p:sp>
        <p:nvSpPr>
          <p:cNvPr id="6" name="Прямоугольник 5"/>
          <p:cNvSpPr/>
          <p:nvPr/>
        </p:nvSpPr>
        <p:spPr>
          <a:xfrm>
            <a:off x="251520" y="4077072"/>
            <a:ext cx="8460432" cy="2308324"/>
          </a:xfrm>
          <a:prstGeom prst="rect">
            <a:avLst/>
          </a:prstGeom>
        </p:spPr>
        <p:txBody>
          <a:bodyPr wrap="square">
            <a:spAutoFit/>
          </a:bodyPr>
          <a:lstStyle/>
          <a:p>
            <a:pPr algn="just">
              <a:buFont typeface="Wingdings" pitchFamily="2" charset="2"/>
              <a:buChar char="ü"/>
            </a:pPr>
            <a:r>
              <a:rPr lang="ru-RU" sz="2400" dirty="0" smtClean="0"/>
              <a:t>	</a:t>
            </a:r>
            <a:r>
              <a:rPr lang="ru-RU" sz="2000" dirty="0" smtClean="0"/>
              <a:t>В условиях конкурентной игры каждая фирма может получить по 10 долл., придерживаясь нормальной цены. Если оба соперника повысят свои цены до монопольного уровня, то общая прибыль будет максимальной. Однако поскольку каждая фирма будет испытывать в этом случае большое искушение «сплутовать» и повысить свою прибыль, то, скорее всего, фирмам не удастся вступить в сговор и они окажутся в равновесии по </a:t>
            </a:r>
            <a:r>
              <a:rPr lang="ru-RU" sz="2000" dirty="0" err="1" smtClean="0"/>
              <a:t>Нэшу</a:t>
            </a:r>
            <a:r>
              <a:rPr lang="ru-RU" sz="2000" dirty="0" smtClean="0"/>
              <a:t>.</a:t>
            </a:r>
            <a:endParaRPr lang="ru-RU" sz="2000" dirty="0"/>
          </a:p>
        </p:txBody>
      </p:sp>
      <p:pic>
        <p:nvPicPr>
          <p:cNvPr id="4098" name="Picture 2"/>
          <p:cNvPicPr>
            <a:picLocks noChangeAspect="1" noChangeArrowheads="1"/>
          </p:cNvPicPr>
          <p:nvPr/>
        </p:nvPicPr>
        <p:blipFill>
          <a:blip r:embed="rId2" cstate="print"/>
          <a:srcRect/>
          <a:stretch>
            <a:fillRect/>
          </a:stretch>
        </p:blipFill>
        <p:spPr bwMode="auto">
          <a:xfrm>
            <a:off x="1331625" y="188640"/>
            <a:ext cx="6433086" cy="3467560"/>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3284984"/>
            <a:ext cx="8604448" cy="3170099"/>
          </a:xfrm>
          <a:prstGeom prst="rect">
            <a:avLst/>
          </a:prstGeom>
        </p:spPr>
        <p:txBody>
          <a:bodyPr wrap="square">
            <a:spAutoFit/>
          </a:bodyPr>
          <a:lstStyle/>
          <a:p>
            <a:pPr algn="just">
              <a:buFont typeface="Wingdings" pitchFamily="2" charset="2"/>
              <a:buChar char="ü"/>
            </a:pPr>
            <a:r>
              <a:rPr lang="ru-RU" sz="2400" dirty="0" smtClean="0"/>
              <a:t>	</a:t>
            </a:r>
            <a:r>
              <a:rPr lang="ru-RU" sz="2200" dirty="0" smtClean="0"/>
              <a:t>Промежуточное положение между рассмотренными стратегиями занимают еще два возможных образа поведения. К примеру, ячейка А представляет случай, когда «Сакс» назначает высокую цену, а «</a:t>
            </a:r>
            <a:r>
              <a:rPr lang="ru-RU" sz="2200" dirty="0" err="1" smtClean="0"/>
              <a:t>Берниз</a:t>
            </a:r>
            <a:r>
              <a:rPr lang="ru-RU" sz="2200" dirty="0" smtClean="0"/>
              <a:t>» решил «подставить ему ножку», придерживаясь прежней цены. «</a:t>
            </a:r>
            <a:r>
              <a:rPr lang="ru-RU" sz="2200" dirty="0" err="1" smtClean="0"/>
              <a:t>Берниз</a:t>
            </a:r>
            <a:r>
              <a:rPr lang="ru-RU" sz="2200" dirty="0" smtClean="0"/>
              <a:t>» остается в большом выигрыше, заняв лидирующее положение на рынке, в то время как «Сакс» терпит убытки. В ячейке В «</a:t>
            </a:r>
            <a:r>
              <a:rPr lang="ru-RU" sz="2200" dirty="0" err="1" smtClean="0"/>
              <a:t>Берниз</a:t>
            </a:r>
            <a:r>
              <a:rPr lang="ru-RU" sz="2200" dirty="0" smtClean="0"/>
              <a:t>» отважился на высокую цену, однако более спокойное поведение «Сакс» обходится ему явными потерями.</a:t>
            </a:r>
          </a:p>
        </p:txBody>
      </p:sp>
      <p:pic>
        <p:nvPicPr>
          <p:cNvPr id="7170"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143080" y="261016"/>
            <a:ext cx="4810176" cy="25919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1265193" y="2852936"/>
            <a:ext cx="6565950" cy="338554"/>
          </a:xfrm>
          <a:prstGeom prst="rect">
            <a:avLst/>
          </a:prstGeom>
        </p:spPr>
        <p:txBody>
          <a:bodyPr wrap="square">
            <a:spAutoFit/>
          </a:bodyPr>
          <a:lstStyle/>
          <a:p>
            <a:pPr algn="ctr"/>
            <a:r>
              <a:rPr lang="ru-RU" sz="1600" b="1" dirty="0" smtClean="0"/>
              <a:t>Рис</a:t>
            </a:r>
            <a:r>
              <a:rPr lang="en-US" sz="1600" b="1" dirty="0" smtClean="0"/>
              <a:t>.</a:t>
            </a:r>
            <a:r>
              <a:rPr lang="ru-RU" sz="1600" b="1" dirty="0" smtClean="0"/>
              <a:t> 5</a:t>
            </a:r>
            <a:r>
              <a:rPr lang="en-US" sz="1600" b="1" dirty="0" smtClean="0"/>
              <a:t>.</a:t>
            </a:r>
            <a:r>
              <a:rPr lang="ru-RU" sz="1600" dirty="0" smtClean="0"/>
              <a:t> Должен ли </a:t>
            </a:r>
            <a:r>
              <a:rPr lang="ru-RU" sz="1600" dirty="0" err="1" smtClean="0"/>
              <a:t>дуополист</a:t>
            </a:r>
            <a:r>
              <a:rPr lang="ru-RU" sz="1600" dirty="0" smtClean="0"/>
              <a:t> устанавливать монопольную цену?</a:t>
            </a:r>
            <a:endParaRPr lang="ru-RU" sz="1600" dirty="0"/>
          </a:p>
        </p:txBody>
      </p:sp>
    </p:spTree>
  </p:cSld>
  <p:clrMapOvr>
    <a:masterClrMapping/>
  </p:clrMapOvr>
  <p:transition spd="slow">
    <p:wipe dir="d"/>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332657"/>
            <a:ext cx="8280920" cy="2277547"/>
          </a:xfrm>
          <a:prstGeom prst="rect">
            <a:avLst/>
          </a:prstGeom>
        </p:spPr>
        <p:txBody>
          <a:bodyPr wrap="square">
            <a:spAutoFit/>
          </a:bodyPr>
          <a:lstStyle/>
          <a:p>
            <a:pPr algn="just">
              <a:buFont typeface="Wingdings" pitchFamily="2" charset="2"/>
              <a:buChar char="ü"/>
            </a:pPr>
            <a:r>
              <a:rPr lang="ru-RU" sz="2000" dirty="0" smtClean="0"/>
              <a:t>	В </a:t>
            </a:r>
            <a:r>
              <a:rPr lang="ru-RU" sz="2000" dirty="0"/>
              <a:t>этой конкурентной игре «</a:t>
            </a:r>
            <a:r>
              <a:rPr lang="ru-RU" sz="2000" dirty="0" err="1"/>
              <a:t>Берниз</a:t>
            </a:r>
            <a:r>
              <a:rPr lang="ru-RU" sz="2000" dirty="0"/>
              <a:t>» имеет доминирующую стратегию, поскольку ему выгоднее всего держаться нормальной цены. А вот у «Сакс» нет доминирующей стратегии: если «</a:t>
            </a:r>
            <a:r>
              <a:rPr lang="ru-RU" sz="2000" dirty="0" err="1"/>
              <a:t>Берниз</a:t>
            </a:r>
            <a:r>
              <a:rPr lang="ru-RU" sz="2000" dirty="0"/>
              <a:t>» назначает нормальную цену, то и «Сакс» следует назначить нормальную, а если же «</a:t>
            </a:r>
            <a:r>
              <a:rPr lang="ru-RU" sz="2000" dirty="0" err="1"/>
              <a:t>Берниз</a:t>
            </a:r>
            <a:r>
              <a:rPr lang="ru-RU" sz="2000" dirty="0"/>
              <a:t>» изберет высокую цену, то для «Сакс» будет разумнее поступить так же</a:t>
            </a:r>
            <a:r>
              <a:rPr lang="ru-RU" sz="2000" dirty="0" smtClean="0"/>
              <a:t>.</a:t>
            </a:r>
          </a:p>
          <a:p>
            <a:pPr algn="just"/>
            <a:endParaRPr lang="ru-RU" sz="2200" dirty="0"/>
          </a:p>
        </p:txBody>
      </p:sp>
      <p:pic>
        <p:nvPicPr>
          <p:cNvPr id="3" name="Рисунок 2" descr="dfcfd5e462.jpg"/>
          <p:cNvPicPr>
            <a:picLocks noChangeAspect="1"/>
          </p:cNvPicPr>
          <p:nvPr/>
        </p:nvPicPr>
        <p:blipFill>
          <a:blip r:embed="rId2" cstate="print"/>
          <a:stretch>
            <a:fillRect/>
          </a:stretch>
        </p:blipFill>
        <p:spPr>
          <a:xfrm>
            <a:off x="4644008" y="2420888"/>
            <a:ext cx="4032448" cy="2709806"/>
          </a:xfrm>
          <a:prstGeom prst="rect">
            <a:avLst/>
          </a:prstGeom>
        </p:spPr>
      </p:pic>
      <p:sp>
        <p:nvSpPr>
          <p:cNvPr id="4" name="Прямоугольник 3"/>
          <p:cNvSpPr/>
          <p:nvPr/>
        </p:nvSpPr>
        <p:spPr>
          <a:xfrm>
            <a:off x="539552" y="2348880"/>
            <a:ext cx="4104456" cy="2862322"/>
          </a:xfrm>
          <a:prstGeom prst="rect">
            <a:avLst/>
          </a:prstGeom>
        </p:spPr>
        <p:txBody>
          <a:bodyPr wrap="square">
            <a:spAutoFit/>
          </a:bodyPr>
          <a:lstStyle/>
          <a:p>
            <a:pPr>
              <a:buFont typeface="Wingdings" pitchFamily="2" charset="2"/>
              <a:buChar char="ü"/>
            </a:pPr>
            <a:r>
              <a:rPr lang="ru-RU" dirty="0" smtClean="0"/>
              <a:t> Перед «Сакс» стоит интересная дилемма. Он может поставить на высокую цену, рассчитывая, что «</a:t>
            </a:r>
            <a:r>
              <a:rPr lang="ru-RU" dirty="0" err="1" smtClean="0"/>
              <a:t>Берниз</a:t>
            </a:r>
            <a:r>
              <a:rPr lang="ru-RU" dirty="0" smtClean="0"/>
              <a:t>» сделает то же самое. Но он может избрать и нормальную цену. Если мы внимательно разберем все имеющиеся у «Сакс» возможности, то станет ясно, что ему следует назначить нормальную цену. Несложно понять, почему. </a:t>
            </a:r>
            <a:endParaRPr lang="ru-RU" dirty="0"/>
          </a:p>
        </p:txBody>
      </p:sp>
      <p:sp>
        <p:nvSpPr>
          <p:cNvPr id="5" name="Прямоугольник 4"/>
          <p:cNvSpPr/>
          <p:nvPr/>
        </p:nvSpPr>
        <p:spPr>
          <a:xfrm>
            <a:off x="467544" y="5373216"/>
            <a:ext cx="8280920" cy="1200329"/>
          </a:xfrm>
          <a:prstGeom prst="rect">
            <a:avLst/>
          </a:prstGeom>
        </p:spPr>
        <p:txBody>
          <a:bodyPr wrap="square">
            <a:spAutoFit/>
          </a:bodyPr>
          <a:lstStyle/>
          <a:p>
            <a:pPr>
              <a:buFont typeface="Wingdings" pitchFamily="2" charset="2"/>
              <a:buChar char="ü"/>
            </a:pPr>
            <a:r>
              <a:rPr lang="ru-RU" dirty="0" smtClean="0"/>
              <a:t>Поставим себя на место главы «Сакс». Мы уже выяснили, что «</a:t>
            </a:r>
            <a:r>
              <a:rPr lang="ru-RU" dirty="0" err="1" smtClean="0"/>
              <a:t>Берниз</a:t>
            </a:r>
            <a:r>
              <a:rPr lang="ru-RU" dirty="0" smtClean="0"/>
              <a:t>», какую бы стратегию ни избрал «Сакс», скорее всего выберет нормальную цену. Из нее-то и должен исходить «Сакс». Следовательно, «Сакс» должен назначить нормальную цену.</a:t>
            </a:r>
            <a:endParaRPr lang="ru-RU" dirty="0"/>
          </a:p>
        </p:txBody>
      </p:sp>
    </p:spTree>
    <p:extLst>
      <p:ext uri="{BB962C8B-B14F-4D97-AF65-F5344CB8AC3E}">
        <p14:creationId xmlns="" xmlns:p14="http://schemas.microsoft.com/office/powerpoint/2010/main" val="3514300013"/>
      </p:ext>
    </p:extLst>
  </p:cSld>
  <p:clrMapOvr>
    <a:masterClrMapping/>
  </p:clrMapOvr>
  <p:transition>
    <p:wipe dir="d"/>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395536" y="548680"/>
            <a:ext cx="4824536" cy="5878532"/>
          </a:xfrm>
          <a:prstGeom prst="rect">
            <a:avLst/>
          </a:prstGeom>
        </p:spPr>
        <p:txBody>
          <a:bodyPr wrap="square">
            <a:spAutoFit/>
          </a:bodyPr>
          <a:lstStyle/>
          <a:p>
            <a:pPr algn="just">
              <a:buFont typeface="Wingdings" pitchFamily="2" charset="2"/>
              <a:buChar char="ü"/>
            </a:pPr>
            <a:r>
              <a:rPr lang="ru-RU" sz="2400" dirty="0" smtClean="0"/>
              <a:t>	</a:t>
            </a:r>
            <a:r>
              <a:rPr lang="ru-RU" sz="2200" dirty="0" smtClean="0"/>
              <a:t>В итоге игроки придут к достаточно распространенной ситуации, которая называется</a:t>
            </a:r>
            <a:r>
              <a:rPr lang="ru-RU" sz="2200" b="1" dirty="0" smtClean="0"/>
              <a:t> равновесием по </a:t>
            </a:r>
            <a:r>
              <a:rPr lang="ru-RU" sz="2200" b="1" dirty="0" err="1" smtClean="0"/>
              <a:t>Нэшу</a:t>
            </a:r>
            <a:r>
              <a:rPr lang="ru-RU" sz="2200" dirty="0" smtClean="0"/>
              <a:t>. </a:t>
            </a:r>
            <a:r>
              <a:rPr lang="ru-RU" sz="2200" i="1" dirty="0" smtClean="0"/>
              <a:t>Равновесие по </a:t>
            </a:r>
            <a:r>
              <a:rPr lang="ru-RU" sz="2200" i="1" dirty="0" err="1" smtClean="0"/>
              <a:t>Нэшу</a:t>
            </a:r>
            <a:r>
              <a:rPr lang="ru-RU" sz="2200" i="1" dirty="0" smtClean="0"/>
              <a:t> возникает, когда ни один из игроков не может улучшить своего положения, если его противники не изменят своих стратегий.</a:t>
            </a:r>
            <a:r>
              <a:rPr lang="ru-RU" sz="2200" dirty="0" smtClean="0"/>
              <a:t> То есть, если игрок А сохраняет свою стратегию, то игрок В не может выбрать стратегию, которая улучшила бы его положения, и то же самое относится к игроку А. Стратегия каждого игрока является лучшим ответом на стратегию его противника.</a:t>
            </a:r>
            <a:endParaRPr lang="ru-RU" sz="2200" dirty="0"/>
          </a:p>
        </p:txBody>
      </p:sp>
      <p:pic>
        <p:nvPicPr>
          <p:cNvPr id="3" name="Рисунок 2" descr="630247_ravnovesie.jpg"/>
          <p:cNvPicPr>
            <a:picLocks noChangeAspect="1"/>
          </p:cNvPicPr>
          <p:nvPr/>
        </p:nvPicPr>
        <p:blipFill>
          <a:blip r:embed="rId2" cstate="print"/>
          <a:stretch>
            <a:fillRect/>
          </a:stretch>
        </p:blipFill>
        <p:spPr>
          <a:xfrm>
            <a:off x="5436096" y="692696"/>
            <a:ext cx="3240360" cy="4752529"/>
          </a:xfrm>
          <a:prstGeom prst="rect">
            <a:avLst/>
          </a:prstGeom>
        </p:spPr>
      </p:pic>
    </p:spTree>
  </p:cSld>
  <p:clrMapOvr>
    <a:masterClrMapping/>
  </p:clrMapOvr>
  <p:transition spd="slow">
    <p:wipe dir="d"/>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Прямоугольник 3"/>
          <p:cNvSpPr/>
          <p:nvPr/>
        </p:nvSpPr>
        <p:spPr>
          <a:xfrm>
            <a:off x="251520" y="764704"/>
            <a:ext cx="8604448" cy="4185761"/>
          </a:xfrm>
          <a:prstGeom prst="rect">
            <a:avLst/>
          </a:prstGeom>
        </p:spPr>
        <p:txBody>
          <a:bodyPr wrap="square">
            <a:spAutoFit/>
          </a:bodyPr>
          <a:lstStyle/>
          <a:p>
            <a:pPr algn="just">
              <a:buFont typeface="Wingdings" pitchFamily="2" charset="2"/>
              <a:buChar char="ü"/>
            </a:pPr>
            <a:r>
              <a:rPr lang="ru-RU" sz="2400" dirty="0" smtClean="0"/>
              <a:t>	</a:t>
            </a:r>
            <a:r>
              <a:rPr lang="ru-RU" sz="2200" dirty="0" smtClean="0"/>
              <a:t>Иногда равновесие по </a:t>
            </a:r>
            <a:r>
              <a:rPr lang="ru-RU" sz="2200" dirty="0" err="1" smtClean="0"/>
              <a:t>Нэшу</a:t>
            </a:r>
            <a:r>
              <a:rPr lang="ru-RU" sz="2200" dirty="0" smtClean="0"/>
              <a:t> называют также</a:t>
            </a:r>
            <a:r>
              <a:rPr lang="ru-RU" sz="2200" b="1" dirty="0" smtClean="0"/>
              <a:t> некооперативным равновесием,</a:t>
            </a:r>
            <a:r>
              <a:rPr lang="ru-RU" sz="2200" dirty="0" smtClean="0"/>
              <a:t> поскольку участники совершают свой выбор, не вступая ни в какие соглашения друг с другом и не принимая во внимание никаких других соображений (интересы общества или интересы других сторон), кроме собственной выгоды.</a:t>
            </a:r>
          </a:p>
          <a:p>
            <a:pPr algn="just">
              <a:buFont typeface="Wingdings" pitchFamily="2" charset="2"/>
              <a:buChar char="ü"/>
            </a:pPr>
            <a:r>
              <a:rPr lang="ru-RU" sz="2200" dirty="0" smtClean="0"/>
              <a:t>	Нетрудно убедиться, что исход, обозначенный звездочкой (рис. 5), является равновесием по </a:t>
            </a:r>
            <a:r>
              <a:rPr lang="ru-RU" sz="2200" dirty="0" err="1" smtClean="0"/>
              <a:t>Нэшу</a:t>
            </a:r>
            <a:r>
              <a:rPr lang="ru-RU" sz="2200" dirty="0" smtClean="0"/>
              <a:t>. В самом деле, ни «Сакс», ни «</a:t>
            </a:r>
            <a:r>
              <a:rPr lang="ru-RU" sz="2200" dirty="0" err="1" smtClean="0"/>
              <a:t>Берниз</a:t>
            </a:r>
            <a:r>
              <a:rPr lang="ru-RU" sz="2200" dirty="0" smtClean="0"/>
              <a:t>» не могут выбрать лучшей стратегии, чем сохранение нормальной цены. Если «</a:t>
            </a:r>
            <a:r>
              <a:rPr lang="ru-RU" sz="2200" dirty="0" err="1" smtClean="0"/>
              <a:t>Берниз</a:t>
            </a:r>
            <a:r>
              <a:rPr lang="ru-RU" sz="2200" dirty="0" smtClean="0"/>
              <a:t>» решит назначить высокую цену, то вместо прибыли в 10 долл. он получит ущерб в 20 долл. </a:t>
            </a:r>
            <a:endParaRPr lang="ru-RU" sz="2200" dirty="0"/>
          </a:p>
        </p:txBody>
      </p:sp>
      <p:sp>
        <p:nvSpPr>
          <p:cNvPr id="3" name="Прямоугольник 2"/>
          <p:cNvSpPr/>
          <p:nvPr/>
        </p:nvSpPr>
        <p:spPr>
          <a:xfrm>
            <a:off x="323528" y="4941168"/>
            <a:ext cx="6120680" cy="1631216"/>
          </a:xfrm>
          <a:prstGeom prst="rect">
            <a:avLst/>
          </a:prstGeom>
        </p:spPr>
        <p:txBody>
          <a:bodyPr wrap="square">
            <a:spAutoFit/>
          </a:bodyPr>
          <a:lstStyle/>
          <a:p>
            <a:pPr>
              <a:buFont typeface="Wingdings" pitchFamily="2" charset="2"/>
              <a:buChar char="ü"/>
            </a:pPr>
            <a:r>
              <a:rPr lang="ru-RU" sz="2000" dirty="0" smtClean="0"/>
              <a:t> 	Если же «Сакс» попробует покинуть равновесие по </a:t>
            </a:r>
            <a:r>
              <a:rPr lang="ru-RU" sz="2000" dirty="0" err="1" smtClean="0"/>
              <a:t>Нэшу</a:t>
            </a:r>
            <a:r>
              <a:rPr lang="ru-RU" sz="2000" dirty="0" smtClean="0"/>
              <a:t>, то его убыток составит 30 долл. вместо прежних 10 долл. прибыли (убедитесь, что и равновесие на рис. 4 также является равновесием по </a:t>
            </a:r>
            <a:r>
              <a:rPr lang="ru-RU" sz="2000" dirty="0" err="1" smtClean="0"/>
              <a:t>Нэшу</a:t>
            </a:r>
            <a:r>
              <a:rPr lang="ru-RU" sz="2000" dirty="0" smtClean="0"/>
              <a:t>).</a:t>
            </a:r>
            <a:endParaRPr lang="ru-RU" sz="2000" dirty="0"/>
          </a:p>
        </p:txBody>
      </p:sp>
      <p:pic>
        <p:nvPicPr>
          <p:cNvPr id="5" name="Рисунок 4" descr="padenie_tsen_04.jpg"/>
          <p:cNvPicPr>
            <a:picLocks noChangeAspect="1"/>
          </p:cNvPicPr>
          <p:nvPr/>
        </p:nvPicPr>
        <p:blipFill>
          <a:blip r:embed="rId2" cstate="print"/>
          <a:stretch>
            <a:fillRect/>
          </a:stretch>
        </p:blipFill>
        <p:spPr>
          <a:xfrm>
            <a:off x="6372200" y="4653136"/>
            <a:ext cx="2304256" cy="2016224"/>
          </a:xfrm>
          <a:prstGeom prst="rect">
            <a:avLst/>
          </a:prstGeom>
        </p:spPr>
      </p:pic>
    </p:spTree>
  </p:cSld>
  <p:clrMapOvr>
    <a:masterClrMapping/>
  </p:clrMapOvr>
  <p:transition spd="slow">
    <p:wipe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79512" y="404664"/>
            <a:ext cx="8856984" cy="576064"/>
          </a:xfrm>
        </p:spPr>
        <p:txBody>
          <a:bodyPr>
            <a:noAutofit/>
          </a:bodyPr>
          <a:lstStyle/>
          <a:p>
            <a:pPr algn="ctr"/>
            <a:r>
              <a:rPr lang="ru-RU" sz="3400" b="1" dirty="0" smtClean="0"/>
              <a:t>Экономика риска и неопределенности</a:t>
            </a:r>
            <a:endParaRPr lang="ru-RU" sz="3400" b="1" dirty="0"/>
          </a:p>
        </p:txBody>
      </p:sp>
      <p:sp>
        <p:nvSpPr>
          <p:cNvPr id="3" name="Подзаголовок 2"/>
          <p:cNvSpPr>
            <a:spLocks noGrp="1"/>
          </p:cNvSpPr>
          <p:nvPr>
            <p:ph type="subTitle" idx="1"/>
          </p:nvPr>
        </p:nvSpPr>
        <p:spPr>
          <a:xfrm>
            <a:off x="323528" y="980728"/>
            <a:ext cx="8568952" cy="3168352"/>
          </a:xfrm>
        </p:spPr>
        <p:txBody>
          <a:bodyPr>
            <a:normAutofit/>
          </a:bodyPr>
          <a:lstStyle/>
          <a:p>
            <a:pPr algn="just">
              <a:buFont typeface="Wingdings" pitchFamily="2" charset="2"/>
              <a:buChar char="ü"/>
            </a:pPr>
            <a:r>
              <a:rPr lang="ru-RU" sz="3000" dirty="0" smtClean="0"/>
              <a:t>	</a:t>
            </a:r>
            <a:r>
              <a:rPr lang="ru-RU" sz="2800" dirty="0" smtClean="0"/>
              <a:t>Наши аналитические исследования рынков строились на предположении о том, что значения издержек спроса изначально известны, и каждое предприятие в состоянии предвидеть действия других предприятий, т.е</a:t>
            </a:r>
            <a:r>
              <a:rPr lang="ru-RU" sz="2800" i="1" dirty="0" smtClean="0"/>
              <a:t>. </a:t>
            </a:r>
            <a:r>
              <a:rPr lang="ru-RU" sz="2800" dirty="0" smtClean="0"/>
              <a:t>конкурентов. В действительности же экономическая жизнь связана с риском и неопределенностью. </a:t>
            </a:r>
            <a:endParaRPr lang="ru-RU" sz="2800" dirty="0"/>
          </a:p>
        </p:txBody>
      </p:sp>
      <p:sp>
        <p:nvSpPr>
          <p:cNvPr id="4" name="Прямоугольник 3"/>
          <p:cNvSpPr/>
          <p:nvPr/>
        </p:nvSpPr>
        <p:spPr>
          <a:xfrm>
            <a:off x="395536" y="4221088"/>
            <a:ext cx="6192688" cy="2308324"/>
          </a:xfrm>
          <a:prstGeom prst="rect">
            <a:avLst/>
          </a:prstGeom>
        </p:spPr>
        <p:txBody>
          <a:bodyPr wrap="square">
            <a:spAutoFit/>
          </a:bodyPr>
          <a:lstStyle/>
          <a:p>
            <a:r>
              <a:rPr lang="ru-RU" sz="2400" dirty="0" smtClean="0"/>
              <a:t>Вернемся к нашей техасской нефтяной венчурной компании и посмотрим, какие риски ей необходимо учитывать. Предположим, вы решили бурить скважину. На это вы запланировали потратить 100 млн. долл. </a:t>
            </a:r>
            <a:endParaRPr lang="ru-RU" sz="2400" dirty="0"/>
          </a:p>
        </p:txBody>
      </p:sp>
      <p:pic>
        <p:nvPicPr>
          <p:cNvPr id="5" name="Рисунок 4" descr="kachalka.jpg"/>
          <p:cNvPicPr>
            <a:picLocks noChangeAspect="1"/>
          </p:cNvPicPr>
          <p:nvPr/>
        </p:nvPicPr>
        <p:blipFill>
          <a:blip r:embed="rId2" cstate="print"/>
          <a:stretch>
            <a:fillRect/>
          </a:stretch>
        </p:blipFill>
        <p:spPr>
          <a:xfrm>
            <a:off x="6660232" y="4221088"/>
            <a:ext cx="2160240" cy="2385265"/>
          </a:xfrm>
          <a:prstGeom prst="rect">
            <a:avLst/>
          </a:prstGeom>
        </p:spPr>
      </p:pic>
    </p:spTree>
  </p:cSld>
  <p:clrMapOvr>
    <a:masterClrMapping/>
  </p:clrMapOvr>
  <p:transition spd="slow">
    <p:wipe dir="d"/>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95536" y="35017"/>
            <a:ext cx="8640960" cy="1224136"/>
          </a:xfrm>
        </p:spPr>
        <p:txBody>
          <a:bodyPr>
            <a:noAutofit/>
          </a:bodyPr>
          <a:lstStyle/>
          <a:p>
            <a:pPr algn="l"/>
            <a:r>
              <a:rPr lang="ru-RU" sz="3400" dirty="0" smtClean="0"/>
              <a:t>ОТ ТЕОРИИ К ПРАКТИКЕ </a:t>
            </a:r>
            <a:br>
              <a:rPr lang="ru-RU" sz="3400" dirty="0" smtClean="0"/>
            </a:br>
            <a:r>
              <a:rPr lang="ru-RU" sz="3400" dirty="0" smtClean="0"/>
              <a:t>Игры “невидимой руки”</a:t>
            </a:r>
            <a:endParaRPr lang="ru-RU" sz="34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7" name="Прямоугольник 6"/>
          <p:cNvSpPr/>
          <p:nvPr/>
        </p:nvSpPr>
        <p:spPr>
          <a:xfrm>
            <a:off x="225279" y="5373216"/>
            <a:ext cx="8640960" cy="1015663"/>
          </a:xfrm>
          <a:prstGeom prst="rect">
            <a:avLst/>
          </a:prstGeom>
        </p:spPr>
        <p:txBody>
          <a:bodyPr wrap="square">
            <a:spAutoFit/>
          </a:bodyPr>
          <a:lstStyle/>
          <a:p>
            <a:pPr algn="just">
              <a:buFont typeface="Wingdings" pitchFamily="2" charset="2"/>
              <a:buChar char="ü"/>
            </a:pPr>
            <a:r>
              <a:rPr lang="ru-RU" dirty="0" smtClean="0"/>
              <a:t>	</a:t>
            </a:r>
            <a:r>
              <a:rPr lang="ru-RU" sz="2000" dirty="0" smtClean="0"/>
              <a:t>С помощью теории игр можно проиллюстрировать несколько очень важных принципов макроэкономики. Прежде всего рассмотрим действие «невидимой руки» (рис. 6). </a:t>
            </a:r>
          </a:p>
        </p:txBody>
      </p:sp>
      <p:pic>
        <p:nvPicPr>
          <p:cNvPr id="8194"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4" y="1268760"/>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6804247" y="1865819"/>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spTree>
  </p:cSld>
  <p:clrMapOvr>
    <a:masterClrMapping/>
  </p:clrMapOvr>
  <p:transition spd="slow">
    <p:wipe dir="d"/>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16945" y="4221088"/>
            <a:ext cx="8496944" cy="2246769"/>
          </a:xfrm>
          <a:prstGeom prst="rect">
            <a:avLst/>
          </a:prstGeom>
        </p:spPr>
        <p:txBody>
          <a:bodyPr wrap="square">
            <a:spAutoFit/>
          </a:bodyPr>
          <a:lstStyle/>
          <a:p>
            <a:pPr algn="just">
              <a:buFont typeface="Wingdings" pitchFamily="2" charset="2"/>
              <a:buChar char="ü"/>
            </a:pPr>
            <a:r>
              <a:rPr lang="ru-RU" dirty="0" smtClean="0"/>
              <a:t>	</a:t>
            </a:r>
            <a:r>
              <a:rPr lang="ru-RU" sz="2000" dirty="0" smtClean="0"/>
              <a:t>На </a:t>
            </a:r>
            <a:r>
              <a:rPr lang="ru-RU" sz="2000" dirty="0"/>
              <a:t>рисунке отображена деятельность двух преуспевающих конкурентов — Билли и Бетси. Это всего лишь двое из множества конкурентов, действующих на аукционном рынке компьютерных чипов. Рассмотрим стратегию Билли. Он может следовать прописным правилам конкуренции и удерживать объемы производства на таком уровне, когда предельно высокая себестоимость равна цене. Это классическая конкурентная стратегия.</a:t>
            </a:r>
          </a:p>
        </p:txBody>
      </p:sp>
      <p:pic>
        <p:nvPicPr>
          <p:cNvPr id="3"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3" y="260648"/>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6786987" y="260648"/>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spTree>
    <p:extLst>
      <p:ext uri="{BB962C8B-B14F-4D97-AF65-F5344CB8AC3E}">
        <p14:creationId xmlns="" xmlns:p14="http://schemas.microsoft.com/office/powerpoint/2010/main" val="976270633"/>
      </p:ext>
    </p:extLst>
  </p:cSld>
  <p:clrMapOvr>
    <a:masterClrMapping/>
  </p:clrMapOvr>
  <p:transition>
    <p:wipe dir="d"/>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3" y="260648"/>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6786987" y="260648"/>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sp>
        <p:nvSpPr>
          <p:cNvPr id="4" name="Прямоугольник 3"/>
          <p:cNvSpPr/>
          <p:nvPr/>
        </p:nvSpPr>
        <p:spPr>
          <a:xfrm>
            <a:off x="467543" y="4221088"/>
            <a:ext cx="8504910" cy="2308324"/>
          </a:xfrm>
          <a:prstGeom prst="rect">
            <a:avLst/>
          </a:prstGeom>
        </p:spPr>
        <p:txBody>
          <a:bodyPr wrap="square">
            <a:spAutoFit/>
          </a:bodyPr>
          <a:lstStyle/>
          <a:p>
            <a:pPr algn="just">
              <a:buFont typeface="Wingdings" pitchFamily="2" charset="2"/>
              <a:buChar char="ü"/>
            </a:pPr>
            <a:r>
              <a:rPr lang="ru-RU" dirty="0" smtClean="0"/>
              <a:t>	В </a:t>
            </a:r>
            <a:r>
              <a:rPr lang="ru-RU" dirty="0"/>
              <a:t>один прекрасный день менее удачливая Бетси прихода Билли с предложением: </a:t>
            </a:r>
            <a:r>
              <a:rPr lang="ru-RU" dirty="0" smtClean="0"/>
              <a:t>«Почему </a:t>
            </a:r>
            <a:r>
              <a:rPr lang="ru-RU" dirty="0"/>
              <a:t>бы тебе не сократить объемы производства, чтобы получить монопольную прибыль</a:t>
            </a:r>
            <a:r>
              <a:rPr lang="ru-RU" dirty="0" smtClean="0"/>
              <a:t>?» </a:t>
            </a:r>
            <a:r>
              <a:rPr lang="ru-RU" dirty="0"/>
              <a:t>Билли принимает решение перейти к стратегии сокращения объемов производства в надежде, что его конкурент сделает  то же самое, в результате чего рыночная цена станет выше. При этом Билли знает, что если конкурент не последует его примеру, прибыль Билли упадет с нулевой отметки до минус 100 долл. И все-таки он решается на  риск.</a:t>
            </a:r>
          </a:p>
        </p:txBody>
      </p:sp>
    </p:spTree>
    <p:extLst>
      <p:ext uri="{BB962C8B-B14F-4D97-AF65-F5344CB8AC3E}">
        <p14:creationId xmlns="" xmlns:p14="http://schemas.microsoft.com/office/powerpoint/2010/main" val="366623588"/>
      </p:ext>
    </p:extLst>
  </p:cSld>
  <p:clrMapOvr>
    <a:masterClrMapping/>
  </p:clrMapOvr>
  <p:transition>
    <p:wipe dir="d"/>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32619" y="476672"/>
            <a:ext cx="8604448" cy="5632311"/>
          </a:xfrm>
          <a:prstGeom prst="rect">
            <a:avLst/>
          </a:prstGeom>
        </p:spPr>
        <p:txBody>
          <a:bodyPr wrap="square">
            <a:spAutoFit/>
          </a:bodyPr>
          <a:lstStyle/>
          <a:p>
            <a:pPr algn="just">
              <a:buFont typeface="Wingdings" pitchFamily="2" charset="2"/>
              <a:buChar char="ü"/>
            </a:pPr>
            <a:r>
              <a:rPr lang="ru-RU" sz="2400" dirty="0" smtClean="0"/>
              <a:t>	 Увы! Эта стратегия недальновидна и обречена на провал, и Билли легко мог бы убедиться в этом, взглянув на рис. 6. Причина в том, что в соответствии с доминирующей стратегией Билли ему следовало бы действовать согласно основному правилу конкуренции объемов производства. Независимо от того, будет ли Билли придерживаться конкурентного или уменьшенного объема производства, </a:t>
            </a:r>
            <a:r>
              <a:rPr lang="ru-RU" sz="2400" dirty="0" err="1" smtClean="0"/>
              <a:t>Бетси</a:t>
            </a:r>
            <a:r>
              <a:rPr lang="ru-RU" sz="2400" dirty="0" smtClean="0"/>
              <a:t> будет сохранять превосходство, удерживая объем производства на уровне, где предельные издержки равны цене (</a:t>
            </a:r>
            <a:r>
              <a:rPr lang="ru-RU" sz="2400" i="1" dirty="0" smtClean="0"/>
              <a:t>МС=Р</a:t>
            </a:r>
            <a:r>
              <a:rPr lang="ru-RU" sz="2400" dirty="0" smtClean="0"/>
              <a:t>). На совершенно конкурентом рынке стимулы прибыли побуждают компании придерживаться стратегии, способствующей эффективному некооперативному равновесию; конкурентное равновесие—это равновесие по </a:t>
            </a:r>
            <a:r>
              <a:rPr lang="ru-RU" sz="2400" dirty="0" err="1" smtClean="0"/>
              <a:t>Нэшу</a:t>
            </a:r>
            <a:r>
              <a:rPr lang="ru-RU" sz="2400" dirty="0" smtClean="0"/>
              <a:t>, или некооперативное равновесие.</a:t>
            </a:r>
            <a:endParaRPr lang="ru-RU" sz="2400" dirty="0"/>
          </a:p>
        </p:txBody>
      </p:sp>
    </p:spTree>
  </p:cSld>
  <p:clrMapOvr>
    <a:masterClrMapping/>
  </p:clrMapOvr>
  <p:transition spd="slow">
    <p:wipe dir="d"/>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251520" y="620688"/>
            <a:ext cx="8892480" cy="5616624"/>
          </a:xfrm>
        </p:spPr>
        <p:txBody>
          <a:bodyPr>
            <a:noAutofit/>
          </a:bodyPr>
          <a:lstStyle/>
          <a:p>
            <a:pPr algn="just"/>
            <a:r>
              <a:rPr lang="ru-RU" sz="2400" dirty="0" smtClean="0"/>
              <a:t>	</a:t>
            </a:r>
            <a:endParaRPr lang="ru-RU" sz="2500" dirty="0"/>
          </a:p>
        </p:txBody>
      </p:sp>
      <p:sp>
        <p:nvSpPr>
          <p:cNvPr id="4" name="Прямоугольник 3"/>
          <p:cNvSpPr/>
          <p:nvPr/>
        </p:nvSpPr>
        <p:spPr>
          <a:xfrm>
            <a:off x="251520" y="260648"/>
            <a:ext cx="8604448" cy="6217087"/>
          </a:xfrm>
          <a:prstGeom prst="rect">
            <a:avLst/>
          </a:prstGeom>
        </p:spPr>
        <p:txBody>
          <a:bodyPr wrap="square">
            <a:spAutoFit/>
          </a:bodyPr>
          <a:lstStyle/>
          <a:p>
            <a:pPr algn="just">
              <a:buFont typeface="Wingdings" pitchFamily="2" charset="2"/>
              <a:buChar char="ü"/>
            </a:pPr>
            <a:r>
              <a:rPr lang="ru-RU" sz="2400" dirty="0" smtClean="0"/>
              <a:t>	 </a:t>
            </a:r>
            <a:r>
              <a:rPr lang="ru-RU" sz="2200" dirty="0" smtClean="0"/>
              <a:t>Заметьте также, что некооперативное поведение приводит к увеличению совокупной общественной полезности. Здесь весьма уместно привести выдержку из доктрины Адама Смита: «Преследуя собственные интересы, он [индивид] часто в большей степени действует в интересах общества, нежели в случае, если бы он действительно намеревался это сделать». Парадокс «невидимой руки», состоит в том, что даже несмотря на то, что каждый придерживается некооперативного стиля поведения, конечный результат является экономически эффективным и полезным всему обществу. Более того конкурентное равновесие является равновесием по </a:t>
            </a:r>
            <a:r>
              <a:rPr lang="ru-RU" sz="2200" dirty="0" err="1" smtClean="0"/>
              <a:t>Нэшу</a:t>
            </a:r>
            <a:r>
              <a:rPr lang="ru-RU" sz="2200" dirty="0" smtClean="0"/>
              <a:t> в том смысле, что ни один индивидуум не в состоянии получить превосходства за счет изменения своей стратегии, если остальные участники состязания будут придерживаться своих стратегий.</a:t>
            </a:r>
          </a:p>
          <a:p>
            <a:pPr algn="just">
              <a:buFont typeface="Wingdings" pitchFamily="2" charset="2"/>
              <a:buChar char="ü"/>
            </a:pPr>
            <a:r>
              <a:rPr lang="ru-RU" sz="2200" i="1" dirty="0" smtClean="0"/>
              <a:t>	В идеале, в условиях совершенно конкурентной экономики, некооперативное поведение отвечает интересам общества, обеспечивая экономическую эффективность.</a:t>
            </a:r>
            <a:endParaRPr lang="ru-RU" sz="2200" i="1" dirty="0"/>
          </a:p>
        </p:txBody>
      </p:sp>
    </p:spTree>
  </p:cSld>
  <p:clrMapOvr>
    <a:masterClrMapping/>
  </p:clrMapOvr>
  <p:transition spd="slow">
    <p:wipe dir="d"/>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980728"/>
            <a:ext cx="8640960" cy="648072"/>
          </a:xfrm>
        </p:spPr>
        <p:txBody>
          <a:bodyPr>
            <a:noAutofit/>
          </a:bodyPr>
          <a:lstStyle/>
          <a:p>
            <a:pPr algn="l"/>
            <a:r>
              <a:rPr lang="ru-RU" sz="3200" dirty="0" smtClean="0"/>
              <a:t/>
            </a:r>
            <a:br>
              <a:rPr lang="ru-RU" sz="3200" dirty="0" smtClean="0"/>
            </a:br>
            <a:endParaRPr lang="ru-RU" sz="3000" dirty="0"/>
          </a:p>
        </p:txBody>
      </p:sp>
      <p:sp>
        <p:nvSpPr>
          <p:cNvPr id="6" name="Прямоугольник 5"/>
          <p:cNvSpPr/>
          <p:nvPr/>
        </p:nvSpPr>
        <p:spPr>
          <a:xfrm>
            <a:off x="427289" y="4077072"/>
            <a:ext cx="8453979" cy="646331"/>
          </a:xfrm>
          <a:prstGeom prst="rect">
            <a:avLst/>
          </a:prstGeom>
        </p:spPr>
        <p:txBody>
          <a:bodyPr wrap="square">
            <a:spAutoFit/>
          </a:bodyPr>
          <a:lstStyle/>
          <a:p>
            <a:pPr algn="ctr"/>
            <a:r>
              <a:rPr lang="ru-RU" dirty="0" smtClean="0"/>
              <a:t>Рис. 6</a:t>
            </a:r>
            <a:r>
              <a:rPr lang="en-US" dirty="0" smtClean="0"/>
              <a:t>.</a:t>
            </a:r>
            <a:r>
              <a:rPr lang="ru-RU" dirty="0" smtClean="0"/>
              <a:t> В условиях совершенно конкурентного рынка частнособственнические интересы (прибыль) ведут к процветанию общества</a:t>
            </a:r>
            <a:endParaRPr lang="ru-RU" dirty="0"/>
          </a:p>
        </p:txBody>
      </p:sp>
      <p:sp>
        <p:nvSpPr>
          <p:cNvPr id="9" name="Прямоугольник 8"/>
          <p:cNvSpPr/>
          <p:nvPr/>
        </p:nvSpPr>
        <p:spPr>
          <a:xfrm>
            <a:off x="208555" y="4869160"/>
            <a:ext cx="8640960" cy="1631216"/>
          </a:xfrm>
          <a:prstGeom prst="rect">
            <a:avLst/>
          </a:prstGeom>
        </p:spPr>
        <p:txBody>
          <a:bodyPr wrap="square">
            <a:spAutoFit/>
          </a:bodyPr>
          <a:lstStyle/>
          <a:p>
            <a:pPr algn="just">
              <a:buFont typeface="Wingdings" pitchFamily="2" charset="2"/>
              <a:buChar char="ü"/>
            </a:pPr>
            <a:r>
              <a:rPr lang="ru-RU" sz="2000" dirty="0" smtClean="0"/>
              <a:t>	На совершенно конкурентном рынке каждый конкурент может установить правила определения конкурентных объемов производства (где МС=Р</a:t>
            </a:r>
            <a:r>
              <a:rPr lang="ru-RU" sz="2000" i="1" dirty="0" smtClean="0"/>
              <a:t>)</a:t>
            </a:r>
            <a:r>
              <a:rPr lang="ru-RU" sz="2000" dirty="0" smtClean="0"/>
              <a:t> или снизить их с целью достичь монопольной прибыли. Рассмотрим тактику двух из множества конкурентов. </a:t>
            </a:r>
            <a:endParaRPr lang="ru-RU" sz="2000" dirty="0"/>
          </a:p>
        </p:txBody>
      </p:sp>
      <p:pic>
        <p:nvPicPr>
          <p:cNvPr id="1026" name="Picture 2"/>
          <p:cNvPicPr>
            <a:picLocks noChangeAspect="1" noChangeArrowheads="1"/>
          </p:cNvPicPr>
          <p:nvPr/>
        </p:nvPicPr>
        <p:blipFill>
          <a:blip r:embed="rId2" cstate="print"/>
          <a:srcRect/>
          <a:stretch>
            <a:fillRect/>
          </a:stretch>
        </p:blipFill>
        <p:spPr bwMode="auto">
          <a:xfrm>
            <a:off x="1485926" y="214488"/>
            <a:ext cx="6336704" cy="3880342"/>
          </a:xfrm>
          <a:prstGeom prst="rect">
            <a:avLst/>
          </a:prstGeom>
          <a:noFill/>
          <a:ln w="9525">
            <a:noFill/>
            <a:miter lim="800000"/>
            <a:headEnd/>
            <a:tailEnd/>
          </a:ln>
        </p:spPr>
      </p:pic>
    </p:spTree>
  </p:cSld>
  <p:clrMapOvr>
    <a:masterClrMapping/>
  </p:clrMapOvr>
  <p:transition spd="slow">
    <p:wipe dir="d"/>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39185" y="4509120"/>
            <a:ext cx="8712969" cy="1631216"/>
          </a:xfrm>
          <a:prstGeom prst="rect">
            <a:avLst/>
          </a:prstGeom>
        </p:spPr>
        <p:txBody>
          <a:bodyPr wrap="square">
            <a:spAutoFit/>
          </a:bodyPr>
          <a:lstStyle/>
          <a:p>
            <a:pPr algn="just">
              <a:buFont typeface="Wingdings" pitchFamily="2" charset="2"/>
              <a:buChar char="ü"/>
            </a:pPr>
            <a:r>
              <a:rPr lang="ru-RU" sz="2000" dirty="0" smtClean="0"/>
              <a:t>	Билли </a:t>
            </a:r>
            <a:r>
              <a:rPr lang="ru-RU" sz="2000" dirty="0"/>
              <a:t>и Бетси. При снижении объемов производства его или ее прибыль упадет ниже нулевой отметки. В таблице (в нижнем правом углу каждой ячейки) также показан совокупный национальный доход (НД), который представляет меру социальной полезности</a:t>
            </a:r>
            <a:r>
              <a:rPr lang="ru-RU" sz="2000" dirty="0" smtClean="0"/>
              <a:t>.</a:t>
            </a:r>
            <a:endParaRPr lang="ru-RU" sz="2000" dirty="0"/>
          </a:p>
        </p:txBody>
      </p:sp>
      <p:pic>
        <p:nvPicPr>
          <p:cNvPr id="4"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3" y="260648"/>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6786987" y="260648"/>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spTree>
    <p:extLst>
      <p:ext uri="{BB962C8B-B14F-4D97-AF65-F5344CB8AC3E}">
        <p14:creationId xmlns="" xmlns:p14="http://schemas.microsoft.com/office/powerpoint/2010/main" val="2107646032"/>
      </p:ext>
    </p:extLst>
  </p:cSld>
  <p:clrMapOvr>
    <a:masterClrMapping/>
  </p:clrMapOvr>
  <p:transition>
    <p:wipe dir="d"/>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3" y="4221088"/>
            <a:ext cx="8388425" cy="2031325"/>
          </a:xfrm>
          <a:prstGeom prst="rect">
            <a:avLst/>
          </a:prstGeom>
        </p:spPr>
        <p:txBody>
          <a:bodyPr wrap="square">
            <a:spAutoFit/>
          </a:bodyPr>
          <a:lstStyle/>
          <a:p>
            <a:pPr algn="just">
              <a:buFont typeface="Wingdings" pitchFamily="2" charset="2"/>
              <a:buChar char="ü"/>
            </a:pPr>
            <a:r>
              <a:rPr lang="ru-RU" dirty="0"/>
              <a:t>	Уровень национального дохода снижается. как только конкуренты нарушают уровень, соответствующий равновесию по </a:t>
            </a:r>
            <a:r>
              <a:rPr lang="ru-RU" dirty="0" err="1"/>
              <a:t>Нэшу</a:t>
            </a:r>
            <a:r>
              <a:rPr lang="ru-RU" dirty="0"/>
              <a:t>. В этом и заключается принцип “невидимой руки", суть которого можно сформулировать следующим образом: в совершенно конкурентной эко­номике общественная полезность максимальна, когда каждая компания действует в соответствии с некооперативным стилем поведения, или в стиле </a:t>
            </a:r>
            <a:r>
              <a:rPr lang="ru-RU" dirty="0" err="1"/>
              <a:t>Нэша</a:t>
            </a:r>
            <a:r>
              <a:rPr lang="ru-RU" dirty="0"/>
              <a:t>, преследуя цель увеличения собственной прибыли.</a:t>
            </a:r>
          </a:p>
        </p:txBody>
      </p:sp>
      <p:pic>
        <p:nvPicPr>
          <p:cNvPr id="3"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3" y="260648"/>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6786987" y="260648"/>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spTree>
    <p:extLst>
      <p:ext uri="{BB962C8B-B14F-4D97-AF65-F5344CB8AC3E}">
        <p14:creationId xmlns="" xmlns:p14="http://schemas.microsoft.com/office/powerpoint/2010/main" val="2233381473"/>
      </p:ext>
    </p:extLst>
  </p:cSld>
  <p:clrMapOvr>
    <a:masterClrMapping/>
  </p:clrMapOvr>
  <p:transition>
    <p:wipe dir="d"/>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980728"/>
            <a:ext cx="8640960" cy="648072"/>
          </a:xfrm>
        </p:spPr>
        <p:txBody>
          <a:bodyPr>
            <a:noAutofit/>
          </a:bodyPr>
          <a:lstStyle/>
          <a:p>
            <a:pPr algn="l"/>
            <a:r>
              <a:rPr lang="ru-RU" sz="3200" dirty="0" smtClean="0"/>
              <a:t/>
            </a:r>
            <a:br>
              <a:rPr lang="ru-RU" sz="3200" dirty="0" smtClean="0"/>
            </a:br>
            <a:endParaRPr lang="ru-RU" sz="3000" dirty="0"/>
          </a:p>
        </p:txBody>
      </p:sp>
      <p:sp>
        <p:nvSpPr>
          <p:cNvPr id="5" name="Подзаголовок 4"/>
          <p:cNvSpPr>
            <a:spLocks noGrp="1"/>
          </p:cNvSpPr>
          <p:nvPr>
            <p:ph type="subTitle" idx="1"/>
          </p:nvPr>
        </p:nvSpPr>
        <p:spPr>
          <a:xfrm>
            <a:off x="467544" y="4293096"/>
            <a:ext cx="7854696" cy="2016224"/>
          </a:xfrm>
        </p:spPr>
        <p:txBody>
          <a:bodyPr>
            <a:noAutofit/>
          </a:bodyPr>
          <a:lstStyle/>
          <a:p>
            <a:pPr algn="just"/>
            <a:r>
              <a:rPr lang="ru-RU" sz="2200" dirty="0" smtClean="0"/>
              <a:t>	</a:t>
            </a:r>
            <a:endParaRPr lang="ru-RU" sz="2200" dirty="0"/>
          </a:p>
        </p:txBody>
      </p:sp>
      <p:sp>
        <p:nvSpPr>
          <p:cNvPr id="8" name="Прямоугольник 7"/>
          <p:cNvSpPr/>
          <p:nvPr/>
        </p:nvSpPr>
        <p:spPr>
          <a:xfrm>
            <a:off x="395536" y="4365104"/>
            <a:ext cx="8505904" cy="2031325"/>
          </a:xfrm>
          <a:prstGeom prst="rect">
            <a:avLst/>
          </a:prstGeom>
        </p:spPr>
        <p:txBody>
          <a:bodyPr wrap="square">
            <a:spAutoFit/>
          </a:bodyPr>
          <a:lstStyle/>
          <a:p>
            <a:pPr algn="just">
              <a:buFont typeface="Wingdings" pitchFamily="2" charset="2"/>
              <a:buChar char="ü"/>
            </a:pPr>
            <a:r>
              <a:rPr lang="ru-RU" dirty="0" smtClean="0"/>
              <a:t>	Если все Билли и Бетси заключат тайный сговор, они смогут прийти к равновесию по монополистическому соглашению (нижняя правая ячейка). Обратите внимание, что их совокупная прибыль увеличивается, а национальный доход падает. В качестве защитного механизма против монополий выступает великий соблазн, который испыты­вает каждый конкурент, нарушить сговор и действовать в некооперативном стиле, возвращая рынок в состояние, показанное в верхней левой ячейке таблицы.</a:t>
            </a:r>
            <a:endParaRPr lang="ru-RU" dirty="0"/>
          </a:p>
        </p:txBody>
      </p:sp>
      <p:sp>
        <p:nvSpPr>
          <p:cNvPr id="9" name="Прямоугольник 8"/>
          <p:cNvSpPr/>
          <p:nvPr/>
        </p:nvSpPr>
        <p:spPr>
          <a:xfrm>
            <a:off x="6786987" y="260648"/>
            <a:ext cx="2114453" cy="2585323"/>
          </a:xfrm>
          <a:prstGeom prst="rect">
            <a:avLst/>
          </a:prstGeom>
        </p:spPr>
        <p:txBody>
          <a:bodyPr wrap="square">
            <a:spAutoFit/>
          </a:bodyPr>
          <a:lstStyle/>
          <a:p>
            <a:pPr algn="ctr"/>
            <a:r>
              <a:rPr lang="ru-RU" dirty="0"/>
              <a:t>Рис. 6</a:t>
            </a:r>
            <a:r>
              <a:rPr lang="en-US" dirty="0"/>
              <a:t>.</a:t>
            </a:r>
            <a:r>
              <a:rPr lang="ru-RU" dirty="0"/>
              <a:t> В условиях совершенно конкурентного рынка частнособственнические интересы (прибыль) ведут к процветанию общества</a:t>
            </a:r>
          </a:p>
        </p:txBody>
      </p:sp>
      <p:pic>
        <p:nvPicPr>
          <p:cNvPr id="10" name="Picture 2"/>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467543" y="260648"/>
            <a:ext cx="6165157" cy="3779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spd="slow">
    <p:wipe dir="d"/>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03040" y="332656"/>
            <a:ext cx="8640960" cy="648072"/>
          </a:xfrm>
        </p:spPr>
        <p:txBody>
          <a:bodyPr>
            <a:noAutofit/>
          </a:bodyPr>
          <a:lstStyle/>
          <a:p>
            <a:pPr algn="l"/>
            <a:r>
              <a:rPr lang="ru-RU" sz="3400" dirty="0" smtClean="0"/>
              <a:t>Игры заговорщиков</a:t>
            </a:r>
            <a:endParaRPr lang="ru-RU" sz="3400" dirty="0"/>
          </a:p>
        </p:txBody>
      </p:sp>
      <p:sp>
        <p:nvSpPr>
          <p:cNvPr id="8" name="Прямоугольник 7"/>
          <p:cNvSpPr/>
          <p:nvPr/>
        </p:nvSpPr>
        <p:spPr>
          <a:xfrm>
            <a:off x="395536" y="1340768"/>
            <a:ext cx="7992888" cy="2031325"/>
          </a:xfrm>
          <a:prstGeom prst="rect">
            <a:avLst/>
          </a:prstGeom>
        </p:spPr>
        <p:txBody>
          <a:bodyPr wrap="square">
            <a:spAutoFit/>
          </a:bodyPr>
          <a:lstStyle/>
          <a:p>
            <a:pPr algn="just">
              <a:buFont typeface="Wingdings" pitchFamily="2" charset="2"/>
              <a:buChar char="ü"/>
            </a:pPr>
            <a:r>
              <a:rPr lang="ru-RU" dirty="0" smtClean="0"/>
              <a:t>	Почему </a:t>
            </a:r>
            <a:r>
              <a:rPr lang="ru-RU" dirty="0"/>
              <a:t>же компании редко используют возможность договориться, если таким образом они могут увеличить свою прибыль? Вспомним, что по этому поводу говорил Адам Смит: «Люди, которые занимаются одним и тем же делом, встречаются редко... но если разговор между ними все же состоится… они, скорее всего, договорятся о том, чтобы повысить цены.» Они могут сформировать картель или убедить правительство ограничить возможности вступления в отрасль.</a:t>
            </a:r>
          </a:p>
        </p:txBody>
      </p:sp>
      <p:pic>
        <p:nvPicPr>
          <p:cNvPr id="9219" name="Picture 3"/>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627784" y="3573016"/>
            <a:ext cx="2534542" cy="2664296"/>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cSld>
  <p:clrMapOvr>
    <a:masterClrMapping/>
  </p:clrMapOvr>
  <p:transition spd="slow">
    <p:wipe dir="d"/>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Базовая">
  <a:themeElements>
    <a:clrScheme name="Базовая">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Базовая">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Базовая">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95000"/>
              </a:schemeClr>
            </a:gs>
            <a:gs pos="100000">
              <a:schemeClr val="phClr">
                <a:shade val="40000"/>
                <a:satMod val="180000"/>
              </a:schemeClr>
            </a:gs>
          </a:gsLst>
          <a:lin ang="5400000" scaled="0"/>
        </a:gradFill>
        <a:blipFill>
          <a:blip xmlns:r="http://schemas.openxmlformats.org/officeDocument/2006/relationships" r:embed="rId1">
            <a:duotone>
              <a:schemeClr val="phClr">
                <a:shade val="14000"/>
                <a:satMod val="280000"/>
              </a:schemeClr>
              <a:schemeClr val="phClr">
                <a:tint val="60000"/>
                <a:satMod val="120000"/>
              </a:schemeClr>
            </a:duotone>
          </a:blip>
          <a:stretch/>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Elemental</Template>
  <TotalTime>7218</TotalTime>
  <Words>1569</Words>
  <Application>Microsoft Office PowerPoint</Application>
  <PresentationFormat>Экран (4:3)</PresentationFormat>
  <Paragraphs>330</Paragraphs>
  <Slides>133</Slides>
  <Notes>1</Notes>
  <HiddenSlides>0</HiddenSlides>
  <MMClips>0</MMClips>
  <ScaleCrop>false</ScaleCrop>
  <HeadingPairs>
    <vt:vector size="4" baseType="variant">
      <vt:variant>
        <vt:lpstr>Тема</vt:lpstr>
      </vt:variant>
      <vt:variant>
        <vt:i4>1</vt:i4>
      </vt:variant>
      <vt:variant>
        <vt:lpstr>Заголовки слайдов</vt:lpstr>
      </vt:variant>
      <vt:variant>
        <vt:i4>133</vt:i4>
      </vt:variant>
    </vt:vector>
  </HeadingPairs>
  <TitlesOfParts>
    <vt:vector size="134" baseType="lpstr">
      <vt:lpstr>Базовая</vt:lpstr>
      <vt:lpstr>Неопределенность и теория игр</vt:lpstr>
      <vt:lpstr>Слайд 2</vt:lpstr>
      <vt:lpstr>Слайд 3</vt:lpstr>
      <vt:lpstr>Слайд 4</vt:lpstr>
      <vt:lpstr>Слайд 5</vt:lpstr>
      <vt:lpstr>Слайд 6</vt:lpstr>
      <vt:lpstr>Слайд 7</vt:lpstr>
      <vt:lpstr>Слайд 8</vt:lpstr>
      <vt:lpstr>Экономика риска и неопределенности</vt:lpstr>
      <vt:lpstr>Слайд 10</vt:lpstr>
      <vt:lpstr>Слайд 11</vt:lpstr>
      <vt:lpstr>Слайд 12</vt:lpstr>
      <vt:lpstr>Спекуляция: Перемещение товаров во времени и пространстве</vt:lpstr>
      <vt:lpstr>Слайд 14</vt:lpstr>
      <vt:lpstr>Арбитраж и географические различия в ценах</vt:lpstr>
      <vt:lpstr>Слайд 16</vt:lpstr>
      <vt:lpstr>Слайд 17</vt:lpstr>
      <vt:lpstr>Спекуляция и поведение цены  во времени</vt:lpstr>
      <vt:lpstr>Слайд 19</vt:lpstr>
      <vt:lpstr>Слайд 20</vt:lpstr>
      <vt:lpstr>Слайд 21</vt:lpstr>
      <vt:lpstr>Слайд 22</vt:lpstr>
      <vt:lpstr>Слайд 23</vt:lpstr>
      <vt:lpstr>Перераспределение риска посредством хеджирования</vt:lpstr>
      <vt:lpstr>Слайд 25</vt:lpstr>
      <vt:lpstr>Слайд 26</vt:lpstr>
      <vt:lpstr>Слайд 27</vt:lpstr>
      <vt:lpstr>Экономическое влияние спекуляции</vt:lpstr>
      <vt:lpstr>Слайд 29</vt:lpstr>
      <vt:lpstr>Слайд 30</vt:lpstr>
      <vt:lpstr>Слайд 31</vt:lpstr>
      <vt:lpstr>Слайд 32</vt:lpstr>
      <vt:lpstr>Слайд 33</vt:lpstr>
      <vt:lpstr>Слайд 34</vt:lpstr>
      <vt:lpstr>Слайд 35</vt:lpstr>
      <vt:lpstr>Риск и неопределенность</vt:lpstr>
      <vt:lpstr>Слайд 37</vt:lpstr>
      <vt:lpstr>Слайд 38</vt:lpstr>
      <vt:lpstr>Слайд 39</vt:lpstr>
      <vt:lpstr>Слайд 40</vt:lpstr>
      <vt:lpstr>Слайд 41</vt:lpstr>
      <vt:lpstr>Слайд 42</vt:lpstr>
      <vt:lpstr>Слайд 43</vt:lpstr>
      <vt:lpstr>Слайд 44</vt:lpstr>
      <vt:lpstr>Страхование  и распределение риска</vt:lpstr>
      <vt:lpstr>Слайд 46</vt:lpstr>
      <vt:lpstr>Слайд 47</vt:lpstr>
      <vt:lpstr>Слайд 48</vt:lpstr>
      <vt:lpstr>Рынки капитала и разделение риска</vt:lpstr>
      <vt:lpstr>Слайд 50</vt:lpstr>
      <vt:lpstr>Слайд 51</vt:lpstr>
      <vt:lpstr>Азартные игры: радость или горе?</vt:lpstr>
      <vt:lpstr>Слайд 53</vt:lpstr>
      <vt:lpstr>Слайд 54</vt:lpstr>
      <vt:lpstr>Информационная несостоятельность рынка</vt:lpstr>
      <vt:lpstr>Моральный риск и неблагоприятный выбор</vt:lpstr>
      <vt:lpstr>Слайд 57</vt:lpstr>
      <vt:lpstr>Слайд 58</vt:lpstr>
      <vt:lpstr>Слайд 59</vt:lpstr>
      <vt:lpstr>Слайд 60</vt:lpstr>
      <vt:lpstr>Слайд 61</vt:lpstr>
      <vt:lpstr>Слайд 62</vt:lpstr>
      <vt:lpstr>Слайд 63</vt:lpstr>
      <vt:lpstr>Социальное страхование</vt:lpstr>
      <vt:lpstr>Слайд 65</vt:lpstr>
      <vt:lpstr>Слайд 66</vt:lpstr>
      <vt:lpstr>ТЕОРИЯ ИГР</vt:lpstr>
      <vt:lpstr>Слайд 68</vt:lpstr>
      <vt:lpstr>Слайд 69</vt:lpstr>
      <vt:lpstr>Слайд 70</vt:lpstr>
      <vt:lpstr>Слайд 71</vt:lpstr>
      <vt:lpstr>Слайд 72</vt:lpstr>
      <vt:lpstr>Основные концепции</vt:lpstr>
      <vt:lpstr>Слайд 74</vt:lpstr>
      <vt:lpstr>Слайд 75</vt:lpstr>
      <vt:lpstr>Слайд 76</vt:lpstr>
      <vt:lpstr>Альтернативные стратегии</vt:lpstr>
      <vt:lpstr>Слайд 78</vt:lpstr>
      <vt:lpstr>Слайд 79</vt:lpstr>
      <vt:lpstr>Слайд 80</vt:lpstr>
      <vt:lpstr>Слайд 81</vt:lpstr>
      <vt:lpstr>Слайд 82</vt:lpstr>
      <vt:lpstr>Слайд 83</vt:lpstr>
      <vt:lpstr>Слайд 84</vt:lpstr>
      <vt:lpstr>Слайд 85</vt:lpstr>
      <vt:lpstr>Слайд 86</vt:lpstr>
      <vt:lpstr>Слайд 87</vt:lpstr>
      <vt:lpstr>Слайд 88</vt:lpstr>
      <vt:lpstr>Слайд 89</vt:lpstr>
      <vt:lpstr>ОТ ТЕОРИИ К ПРАКТИКЕ  Игры “невидимой руки”</vt:lpstr>
      <vt:lpstr>Слайд 91</vt:lpstr>
      <vt:lpstr>Слайд 92</vt:lpstr>
      <vt:lpstr>Слайд 93</vt:lpstr>
      <vt:lpstr>Слайд 94</vt:lpstr>
      <vt:lpstr> </vt:lpstr>
      <vt:lpstr>Слайд 96</vt:lpstr>
      <vt:lpstr>Слайд 97</vt:lpstr>
      <vt:lpstr> </vt:lpstr>
      <vt:lpstr>Игры заговорщиков</vt:lpstr>
      <vt:lpstr>Слайд 100</vt:lpstr>
      <vt:lpstr>Слайд 101</vt:lpstr>
      <vt:lpstr>Слайд 102</vt:lpstr>
      <vt:lpstr>Игра в загрязнение окружающей среды</vt:lpstr>
      <vt:lpstr>Слайд 104</vt:lpstr>
      <vt:lpstr>Слайд 105</vt:lpstr>
      <vt:lpstr>Слайд 106</vt:lpstr>
      <vt:lpstr>Смертельная игра: гонка вооружения</vt:lpstr>
      <vt:lpstr>Слайд 108</vt:lpstr>
      <vt:lpstr>Слайд 109</vt:lpstr>
      <vt:lpstr>Общество, где победитель получает все?</vt:lpstr>
      <vt:lpstr>Слайд 111</vt:lpstr>
      <vt:lpstr>Слайд 112</vt:lpstr>
      <vt:lpstr>Слайд 113</vt:lpstr>
      <vt:lpstr>Слайд 114</vt:lpstr>
      <vt:lpstr>Слайд 115</vt:lpstr>
      <vt:lpstr>Игры, игры, сплошные игры...</vt:lpstr>
      <vt:lpstr>Слайд 117</vt:lpstr>
      <vt:lpstr>Слайд 118</vt:lpstr>
      <vt:lpstr>РЕЗЮМЕ</vt:lpstr>
      <vt:lpstr>А. Экономика риска и неопределенности</vt:lpstr>
      <vt:lpstr>Слайд 121</vt:lpstr>
      <vt:lpstr>Слайд 122</vt:lpstr>
      <vt:lpstr>Б. Теория игр</vt:lpstr>
      <vt:lpstr>Слайд 124</vt:lpstr>
      <vt:lpstr>Слайд 125</vt:lpstr>
      <vt:lpstr>  ОСНОВНЫЕ ПОНЯТИЯ Риск и неопределенность</vt:lpstr>
      <vt:lpstr>  Теория игр</vt:lpstr>
      <vt:lpstr>  ВОПРОСЫ ДЛЯ ОБСУЖДЕНИЯ</vt:lpstr>
      <vt:lpstr>Слайд 129</vt:lpstr>
      <vt:lpstr>Слайд 130</vt:lpstr>
      <vt:lpstr>Слайд 131</vt:lpstr>
      <vt:lpstr>Слайд 132</vt:lpstr>
      <vt:lpstr>Слайд 133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Неопределенность и теория игр</dc:title>
  <dc:creator>Bober</dc:creator>
  <cp:lastModifiedBy>Rasul</cp:lastModifiedBy>
  <cp:revision>278</cp:revision>
  <dcterms:modified xsi:type="dcterms:W3CDTF">2014-10-31T22:31:21Z</dcterms:modified>
</cp:coreProperties>
</file>

<file path=docProps/thumbnail.jpeg>
</file>